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</p:sldMasterIdLst>
  <p:notesMasterIdLst>
    <p:notesMasterId r:id="rId51"/>
  </p:notesMasterIdLst>
  <p:sldIdLst>
    <p:sldId id="256" r:id="rId3"/>
    <p:sldId id="260" r:id="rId4"/>
    <p:sldId id="262" r:id="rId5"/>
    <p:sldId id="263" r:id="rId6"/>
    <p:sldId id="267" r:id="rId7"/>
    <p:sldId id="257" r:id="rId8"/>
    <p:sldId id="261" r:id="rId9"/>
    <p:sldId id="264" r:id="rId10"/>
    <p:sldId id="265" r:id="rId11"/>
    <p:sldId id="266" r:id="rId12"/>
    <p:sldId id="268" r:id="rId13"/>
    <p:sldId id="269" r:id="rId14"/>
    <p:sldId id="284" r:id="rId15"/>
    <p:sldId id="270" r:id="rId16"/>
    <p:sldId id="304" r:id="rId17"/>
    <p:sldId id="271" r:id="rId18"/>
    <p:sldId id="272" r:id="rId19"/>
    <p:sldId id="305" r:id="rId20"/>
    <p:sldId id="273" r:id="rId21"/>
    <p:sldId id="274" r:id="rId22"/>
    <p:sldId id="275" r:id="rId23"/>
    <p:sldId id="276" r:id="rId24"/>
    <p:sldId id="279" r:id="rId25"/>
    <p:sldId id="308" r:id="rId26"/>
    <p:sldId id="309" r:id="rId27"/>
    <p:sldId id="306" r:id="rId28"/>
    <p:sldId id="281" r:id="rId29"/>
    <p:sldId id="282" r:id="rId30"/>
    <p:sldId id="283" r:id="rId31"/>
    <p:sldId id="285" r:id="rId32"/>
    <p:sldId id="288" r:id="rId33"/>
    <p:sldId id="287" r:id="rId34"/>
    <p:sldId id="286" r:id="rId35"/>
    <p:sldId id="289" r:id="rId36"/>
    <p:sldId id="290" r:id="rId37"/>
    <p:sldId id="293" r:id="rId38"/>
    <p:sldId id="294" r:id="rId39"/>
    <p:sldId id="295" r:id="rId40"/>
    <p:sldId id="296" r:id="rId41"/>
    <p:sldId id="297" r:id="rId42"/>
    <p:sldId id="299" r:id="rId43"/>
    <p:sldId id="298" r:id="rId44"/>
    <p:sldId id="300" r:id="rId45"/>
    <p:sldId id="302" r:id="rId46"/>
    <p:sldId id="303" r:id="rId47"/>
    <p:sldId id="301" r:id="rId48"/>
    <p:sldId id="310" r:id="rId49"/>
    <p:sldId id="292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2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5" pos="7174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5B061"/>
    <a:srgbClr val="9664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4"/>
    <p:restoredTop sz="69006"/>
  </p:normalViewPr>
  <p:slideViewPr>
    <p:cSldViewPr snapToGrid="0" snapToObjects="1" showGuides="1">
      <p:cViewPr>
        <p:scale>
          <a:sx n="90" d="100"/>
          <a:sy n="90" d="100"/>
        </p:scale>
        <p:origin x="280" y="1288"/>
      </p:cViewPr>
      <p:guideLst>
        <p:guide orient="horz" pos="1525"/>
        <p:guide pos="3840"/>
        <p:guide pos="506"/>
        <p:guide orient="horz" pos="3884"/>
        <p:guide pos="717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5BDB57-2692-A24B-A19D-09E206DCB150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AA06295-AB33-8B44-8DB4-4BB5F2FDA9C5}">
      <dgm:prSet phldrT="[Text]"/>
      <dgm:spPr/>
      <dgm:t>
        <a:bodyPr/>
        <a:lstStyle/>
        <a:p>
          <a:r>
            <a:rPr lang="en-US" dirty="0"/>
            <a:t>2010</a:t>
          </a:r>
        </a:p>
      </dgm:t>
    </dgm:pt>
    <dgm:pt modelId="{1995BF6A-E775-3243-B3BF-23FEFF1BA369}" type="parTrans" cxnId="{FCDFBEC4-F5DD-4D48-A981-546219308400}">
      <dgm:prSet/>
      <dgm:spPr/>
      <dgm:t>
        <a:bodyPr/>
        <a:lstStyle/>
        <a:p>
          <a:endParaRPr lang="en-US"/>
        </a:p>
      </dgm:t>
    </dgm:pt>
    <dgm:pt modelId="{D1F73259-219B-0248-B8D3-2F40E6969FCE}" type="sibTrans" cxnId="{FCDFBEC4-F5DD-4D48-A981-546219308400}">
      <dgm:prSet/>
      <dgm:spPr/>
      <dgm:t>
        <a:bodyPr/>
        <a:lstStyle/>
        <a:p>
          <a:endParaRPr lang="en-US"/>
        </a:p>
      </dgm:t>
    </dgm:pt>
    <dgm:pt modelId="{1BD4F3C2-6E3D-E440-95D4-4078D19EF171}">
      <dgm:prSet phldrT="[Text]"/>
      <dgm:spPr/>
      <dgm:t>
        <a:bodyPr/>
        <a:lstStyle/>
        <a:p>
          <a:r>
            <a:rPr lang="en-US" dirty="0"/>
            <a:t>2012</a:t>
          </a:r>
        </a:p>
      </dgm:t>
    </dgm:pt>
    <dgm:pt modelId="{7869A1BA-B0BE-8A47-AEFB-7CDF1BD450FE}" type="parTrans" cxnId="{73C01D1A-4ECD-F545-9166-D74471E4A2E7}">
      <dgm:prSet/>
      <dgm:spPr/>
      <dgm:t>
        <a:bodyPr/>
        <a:lstStyle/>
        <a:p>
          <a:endParaRPr lang="en-US"/>
        </a:p>
      </dgm:t>
    </dgm:pt>
    <dgm:pt modelId="{F783C4CA-B957-E344-803E-2AC521A1B141}" type="sibTrans" cxnId="{73C01D1A-4ECD-F545-9166-D74471E4A2E7}">
      <dgm:prSet/>
      <dgm:spPr/>
      <dgm:t>
        <a:bodyPr/>
        <a:lstStyle/>
        <a:p>
          <a:endParaRPr lang="en-US"/>
        </a:p>
      </dgm:t>
    </dgm:pt>
    <dgm:pt modelId="{51AE3005-7A25-9B44-ADBB-5B6CAB9CDBAB}">
      <dgm:prSet phldrT="[Text]"/>
      <dgm:spPr/>
      <dgm:t>
        <a:bodyPr/>
        <a:lstStyle/>
        <a:p>
          <a:r>
            <a:rPr lang="en-US" dirty="0"/>
            <a:t>2013</a:t>
          </a:r>
        </a:p>
      </dgm:t>
    </dgm:pt>
    <dgm:pt modelId="{3098EFFB-821A-F84A-93C0-C90FCAF7B4CE}" type="parTrans" cxnId="{0282A0C1-E2D5-B245-870A-264151D716B6}">
      <dgm:prSet/>
      <dgm:spPr/>
      <dgm:t>
        <a:bodyPr/>
        <a:lstStyle/>
        <a:p>
          <a:endParaRPr lang="en-US"/>
        </a:p>
      </dgm:t>
    </dgm:pt>
    <dgm:pt modelId="{98AD6789-6079-284A-8D09-2560BF3DD740}" type="sibTrans" cxnId="{0282A0C1-E2D5-B245-870A-264151D716B6}">
      <dgm:prSet/>
      <dgm:spPr/>
      <dgm:t>
        <a:bodyPr/>
        <a:lstStyle/>
        <a:p>
          <a:endParaRPr lang="en-US"/>
        </a:p>
      </dgm:t>
    </dgm:pt>
    <dgm:pt modelId="{399E96B2-99C6-B146-9691-94A4F82F5583}">
      <dgm:prSet phldrT="[Text]"/>
      <dgm:spPr/>
      <dgm:t>
        <a:bodyPr/>
        <a:lstStyle/>
        <a:p>
          <a:r>
            <a:rPr lang="en-US" dirty="0"/>
            <a:t>2014</a:t>
          </a:r>
        </a:p>
      </dgm:t>
    </dgm:pt>
    <dgm:pt modelId="{11E8C599-CD4A-B645-8FDF-ACBE08D1D79F}" type="parTrans" cxnId="{4B655255-4E0E-0640-946E-761509A852A6}">
      <dgm:prSet/>
      <dgm:spPr/>
      <dgm:t>
        <a:bodyPr/>
        <a:lstStyle/>
        <a:p>
          <a:endParaRPr lang="en-US"/>
        </a:p>
      </dgm:t>
    </dgm:pt>
    <dgm:pt modelId="{45D3E12A-2E53-D843-A419-3A5555D976A8}" type="sibTrans" cxnId="{4B655255-4E0E-0640-946E-761509A852A6}">
      <dgm:prSet/>
      <dgm:spPr/>
      <dgm:t>
        <a:bodyPr/>
        <a:lstStyle/>
        <a:p>
          <a:endParaRPr lang="en-US"/>
        </a:p>
      </dgm:t>
    </dgm:pt>
    <dgm:pt modelId="{FD93FF25-DD4C-1644-A3DA-87617754C986}">
      <dgm:prSet phldrT="[Text]"/>
      <dgm:spPr/>
      <dgm:t>
        <a:bodyPr/>
        <a:lstStyle/>
        <a:p>
          <a:r>
            <a:rPr lang="en-US" dirty="0"/>
            <a:t>2015</a:t>
          </a:r>
        </a:p>
      </dgm:t>
    </dgm:pt>
    <dgm:pt modelId="{D86960B1-3ABF-3B46-A23A-9F29D7AF2428}" type="parTrans" cxnId="{0C780B84-5FFA-5F46-B12B-7429BDE80532}">
      <dgm:prSet/>
      <dgm:spPr/>
      <dgm:t>
        <a:bodyPr/>
        <a:lstStyle/>
        <a:p>
          <a:endParaRPr lang="en-US"/>
        </a:p>
      </dgm:t>
    </dgm:pt>
    <dgm:pt modelId="{1BD981D1-9627-1342-AC5D-C1F3721E49F2}" type="sibTrans" cxnId="{0C780B84-5FFA-5F46-B12B-7429BDE80532}">
      <dgm:prSet/>
      <dgm:spPr/>
      <dgm:t>
        <a:bodyPr/>
        <a:lstStyle/>
        <a:p>
          <a:endParaRPr lang="en-US"/>
        </a:p>
      </dgm:t>
    </dgm:pt>
    <dgm:pt modelId="{52943BC6-01A2-BD4D-AC97-4F8532B6FC03}">
      <dgm:prSet phldrT="[Text]"/>
      <dgm:spPr/>
      <dgm:t>
        <a:bodyPr/>
        <a:lstStyle/>
        <a:p>
          <a:r>
            <a:rPr lang="en-US" dirty="0"/>
            <a:t>2021</a:t>
          </a:r>
        </a:p>
      </dgm:t>
    </dgm:pt>
    <dgm:pt modelId="{6579FA41-374D-5740-B824-E676D7208110}" type="parTrans" cxnId="{12A75A6F-34B0-F34E-91B7-35F94BCB5518}">
      <dgm:prSet/>
      <dgm:spPr/>
      <dgm:t>
        <a:bodyPr/>
        <a:lstStyle/>
        <a:p>
          <a:endParaRPr lang="en-US"/>
        </a:p>
      </dgm:t>
    </dgm:pt>
    <dgm:pt modelId="{5D69D96F-9026-8347-BF59-C1FE779447D2}" type="sibTrans" cxnId="{12A75A6F-34B0-F34E-91B7-35F94BCB5518}">
      <dgm:prSet/>
      <dgm:spPr/>
      <dgm:t>
        <a:bodyPr/>
        <a:lstStyle/>
        <a:p>
          <a:endParaRPr lang="en-US"/>
        </a:p>
      </dgm:t>
    </dgm:pt>
    <dgm:pt modelId="{4E8D2BF1-45AA-0441-B8BB-0B771423E858}">
      <dgm:prSet/>
      <dgm:spPr/>
      <dgm:t>
        <a:bodyPr/>
        <a:lstStyle/>
        <a:p>
          <a:r>
            <a:rPr lang="en-US" dirty="0"/>
            <a:t>2011</a:t>
          </a:r>
        </a:p>
      </dgm:t>
    </dgm:pt>
    <dgm:pt modelId="{09687AFF-9458-A249-B7ED-119D1F67BE6B}" type="parTrans" cxnId="{C95FC4AA-82FD-3F4D-8CB1-4C2285DE01D3}">
      <dgm:prSet/>
      <dgm:spPr/>
      <dgm:t>
        <a:bodyPr/>
        <a:lstStyle/>
        <a:p>
          <a:endParaRPr lang="en-US"/>
        </a:p>
      </dgm:t>
    </dgm:pt>
    <dgm:pt modelId="{0D8F0F8E-2664-664B-90DF-4BF93FF160C9}" type="sibTrans" cxnId="{C95FC4AA-82FD-3F4D-8CB1-4C2285DE01D3}">
      <dgm:prSet/>
      <dgm:spPr/>
      <dgm:t>
        <a:bodyPr/>
        <a:lstStyle/>
        <a:p>
          <a:endParaRPr lang="en-US"/>
        </a:p>
      </dgm:t>
    </dgm:pt>
    <dgm:pt modelId="{4E58DA8B-76D0-924A-98CD-D5C2493C45A2}" type="pres">
      <dgm:prSet presAssocID="{BC5BDB57-2692-A24B-A19D-09E206DCB150}" presName="Name0" presStyleCnt="0">
        <dgm:presLayoutVars>
          <dgm:dir/>
          <dgm:animLvl val="lvl"/>
          <dgm:resizeHandles val="exact"/>
        </dgm:presLayoutVars>
      </dgm:prSet>
      <dgm:spPr/>
    </dgm:pt>
    <dgm:pt modelId="{D25C3321-EC42-A741-B40B-F9D846C4461D}" type="pres">
      <dgm:prSet presAssocID="{4AA06295-AB33-8B44-8DB4-4BB5F2FDA9C5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33F9FBC0-6BFE-EF4F-83CF-823D47EA0AF7}" type="pres">
      <dgm:prSet presAssocID="{D1F73259-219B-0248-B8D3-2F40E6969FCE}" presName="parTxOnlySpace" presStyleCnt="0"/>
      <dgm:spPr/>
    </dgm:pt>
    <dgm:pt modelId="{A6B0B3BE-A350-3D43-AB1E-976CE66735DC}" type="pres">
      <dgm:prSet presAssocID="{4E8D2BF1-45AA-0441-B8BB-0B771423E858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1D9602E-39CE-FD41-9268-10AC365A918B}" type="pres">
      <dgm:prSet presAssocID="{0D8F0F8E-2664-664B-90DF-4BF93FF160C9}" presName="parTxOnlySpace" presStyleCnt="0"/>
      <dgm:spPr/>
    </dgm:pt>
    <dgm:pt modelId="{3C4E7AC6-659D-0B4D-831A-831278A9E53E}" type="pres">
      <dgm:prSet presAssocID="{1BD4F3C2-6E3D-E440-95D4-4078D19EF171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B2EEBC6-A50D-A94D-A9FB-50B0884D1E8E}" type="pres">
      <dgm:prSet presAssocID="{F783C4CA-B957-E344-803E-2AC521A1B141}" presName="parTxOnlySpace" presStyleCnt="0"/>
      <dgm:spPr/>
    </dgm:pt>
    <dgm:pt modelId="{D1E71FA7-0B38-9C46-8F21-944677F58712}" type="pres">
      <dgm:prSet presAssocID="{51AE3005-7A25-9B44-ADBB-5B6CAB9CDBAB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84737D41-F2F7-8B49-8445-0F8C4F52259C}" type="pres">
      <dgm:prSet presAssocID="{98AD6789-6079-284A-8D09-2560BF3DD740}" presName="parTxOnlySpace" presStyleCnt="0"/>
      <dgm:spPr/>
    </dgm:pt>
    <dgm:pt modelId="{28F52B7D-DF03-2E44-B863-85D87D620882}" type="pres">
      <dgm:prSet presAssocID="{399E96B2-99C6-B146-9691-94A4F82F5583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643FEC15-F584-9948-A065-24B2BA98A25D}" type="pres">
      <dgm:prSet presAssocID="{45D3E12A-2E53-D843-A419-3A5555D976A8}" presName="parTxOnlySpace" presStyleCnt="0"/>
      <dgm:spPr/>
    </dgm:pt>
    <dgm:pt modelId="{84DF0705-27EA-404F-BACE-2A069D44DDDD}" type="pres">
      <dgm:prSet presAssocID="{FD93FF25-DD4C-1644-A3DA-87617754C986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C640CD2A-BF2A-7C43-9F2B-40F8636654F6}" type="pres">
      <dgm:prSet presAssocID="{1BD981D1-9627-1342-AC5D-C1F3721E49F2}" presName="parTxOnlySpace" presStyleCnt="0"/>
      <dgm:spPr/>
    </dgm:pt>
    <dgm:pt modelId="{2289C00F-5EF5-4440-9DC3-AD5105441072}" type="pres">
      <dgm:prSet presAssocID="{52943BC6-01A2-BD4D-AC97-4F8532B6FC03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2BFC660A-5B4E-6743-99A6-02CFB7485099}" type="presOf" srcId="{51AE3005-7A25-9B44-ADBB-5B6CAB9CDBAB}" destId="{D1E71FA7-0B38-9C46-8F21-944677F58712}" srcOrd="0" destOrd="0" presId="urn:microsoft.com/office/officeart/2005/8/layout/chevron1"/>
    <dgm:cxn modelId="{73C01D1A-4ECD-F545-9166-D74471E4A2E7}" srcId="{BC5BDB57-2692-A24B-A19D-09E206DCB150}" destId="{1BD4F3C2-6E3D-E440-95D4-4078D19EF171}" srcOrd="2" destOrd="0" parTransId="{7869A1BA-B0BE-8A47-AEFB-7CDF1BD450FE}" sibTransId="{F783C4CA-B957-E344-803E-2AC521A1B141}"/>
    <dgm:cxn modelId="{A699313D-3648-4E45-AABD-97C47D49CEB0}" type="presOf" srcId="{399E96B2-99C6-B146-9691-94A4F82F5583}" destId="{28F52B7D-DF03-2E44-B863-85D87D620882}" srcOrd="0" destOrd="0" presId="urn:microsoft.com/office/officeart/2005/8/layout/chevron1"/>
    <dgm:cxn modelId="{6D4AB546-22F5-9541-8024-3A9969A38587}" type="presOf" srcId="{BC5BDB57-2692-A24B-A19D-09E206DCB150}" destId="{4E58DA8B-76D0-924A-98CD-D5C2493C45A2}" srcOrd="0" destOrd="0" presId="urn:microsoft.com/office/officeart/2005/8/layout/chevron1"/>
    <dgm:cxn modelId="{4B655255-4E0E-0640-946E-761509A852A6}" srcId="{BC5BDB57-2692-A24B-A19D-09E206DCB150}" destId="{399E96B2-99C6-B146-9691-94A4F82F5583}" srcOrd="4" destOrd="0" parTransId="{11E8C599-CD4A-B645-8FDF-ACBE08D1D79F}" sibTransId="{45D3E12A-2E53-D843-A419-3A5555D976A8}"/>
    <dgm:cxn modelId="{12A75A6F-34B0-F34E-91B7-35F94BCB5518}" srcId="{BC5BDB57-2692-A24B-A19D-09E206DCB150}" destId="{52943BC6-01A2-BD4D-AC97-4F8532B6FC03}" srcOrd="6" destOrd="0" parTransId="{6579FA41-374D-5740-B824-E676D7208110}" sibTransId="{5D69D96F-9026-8347-BF59-C1FE779447D2}"/>
    <dgm:cxn modelId="{0C780B84-5FFA-5F46-B12B-7429BDE80532}" srcId="{BC5BDB57-2692-A24B-A19D-09E206DCB150}" destId="{FD93FF25-DD4C-1644-A3DA-87617754C986}" srcOrd="5" destOrd="0" parTransId="{D86960B1-3ABF-3B46-A23A-9F29D7AF2428}" sibTransId="{1BD981D1-9627-1342-AC5D-C1F3721E49F2}"/>
    <dgm:cxn modelId="{ED054B84-B2AF-C242-9F00-D74CE4B45E47}" type="presOf" srcId="{4AA06295-AB33-8B44-8DB4-4BB5F2FDA9C5}" destId="{D25C3321-EC42-A741-B40B-F9D846C4461D}" srcOrd="0" destOrd="0" presId="urn:microsoft.com/office/officeart/2005/8/layout/chevron1"/>
    <dgm:cxn modelId="{4C13B991-02C4-A741-8961-6AF2CD002C35}" type="presOf" srcId="{1BD4F3C2-6E3D-E440-95D4-4078D19EF171}" destId="{3C4E7AC6-659D-0B4D-831A-831278A9E53E}" srcOrd="0" destOrd="0" presId="urn:microsoft.com/office/officeart/2005/8/layout/chevron1"/>
    <dgm:cxn modelId="{83569E98-1ABD-8349-8EA4-4473931E42A4}" type="presOf" srcId="{52943BC6-01A2-BD4D-AC97-4F8532B6FC03}" destId="{2289C00F-5EF5-4440-9DC3-AD5105441072}" srcOrd="0" destOrd="0" presId="urn:microsoft.com/office/officeart/2005/8/layout/chevron1"/>
    <dgm:cxn modelId="{C95FC4AA-82FD-3F4D-8CB1-4C2285DE01D3}" srcId="{BC5BDB57-2692-A24B-A19D-09E206DCB150}" destId="{4E8D2BF1-45AA-0441-B8BB-0B771423E858}" srcOrd="1" destOrd="0" parTransId="{09687AFF-9458-A249-B7ED-119D1F67BE6B}" sibTransId="{0D8F0F8E-2664-664B-90DF-4BF93FF160C9}"/>
    <dgm:cxn modelId="{0282A0C1-E2D5-B245-870A-264151D716B6}" srcId="{BC5BDB57-2692-A24B-A19D-09E206DCB150}" destId="{51AE3005-7A25-9B44-ADBB-5B6CAB9CDBAB}" srcOrd="3" destOrd="0" parTransId="{3098EFFB-821A-F84A-93C0-C90FCAF7B4CE}" sibTransId="{98AD6789-6079-284A-8D09-2560BF3DD740}"/>
    <dgm:cxn modelId="{FCDFBEC4-F5DD-4D48-A981-546219308400}" srcId="{BC5BDB57-2692-A24B-A19D-09E206DCB150}" destId="{4AA06295-AB33-8B44-8DB4-4BB5F2FDA9C5}" srcOrd="0" destOrd="0" parTransId="{1995BF6A-E775-3243-B3BF-23FEFF1BA369}" sibTransId="{D1F73259-219B-0248-B8D3-2F40E6969FCE}"/>
    <dgm:cxn modelId="{FFFB91C6-7003-7640-9A69-E5FC8AAB0EE2}" type="presOf" srcId="{4E8D2BF1-45AA-0441-B8BB-0B771423E858}" destId="{A6B0B3BE-A350-3D43-AB1E-976CE66735DC}" srcOrd="0" destOrd="0" presId="urn:microsoft.com/office/officeart/2005/8/layout/chevron1"/>
    <dgm:cxn modelId="{9050EDEC-7B07-6448-B4AD-BA4B7BCDFFE8}" type="presOf" srcId="{FD93FF25-DD4C-1644-A3DA-87617754C986}" destId="{84DF0705-27EA-404F-BACE-2A069D44DDDD}" srcOrd="0" destOrd="0" presId="urn:microsoft.com/office/officeart/2005/8/layout/chevron1"/>
    <dgm:cxn modelId="{665151A0-C2D9-A34B-92CD-85A111691515}" type="presParOf" srcId="{4E58DA8B-76D0-924A-98CD-D5C2493C45A2}" destId="{D25C3321-EC42-A741-B40B-F9D846C4461D}" srcOrd="0" destOrd="0" presId="urn:microsoft.com/office/officeart/2005/8/layout/chevron1"/>
    <dgm:cxn modelId="{065E00B6-2265-F648-9E8E-8D6010A3DC41}" type="presParOf" srcId="{4E58DA8B-76D0-924A-98CD-D5C2493C45A2}" destId="{33F9FBC0-6BFE-EF4F-83CF-823D47EA0AF7}" srcOrd="1" destOrd="0" presId="urn:microsoft.com/office/officeart/2005/8/layout/chevron1"/>
    <dgm:cxn modelId="{C17FD797-4F06-DD46-A383-845983EE95CB}" type="presParOf" srcId="{4E58DA8B-76D0-924A-98CD-D5C2493C45A2}" destId="{A6B0B3BE-A350-3D43-AB1E-976CE66735DC}" srcOrd="2" destOrd="0" presId="urn:microsoft.com/office/officeart/2005/8/layout/chevron1"/>
    <dgm:cxn modelId="{F33834E5-0A2D-0B48-8F30-D19AD95E96A6}" type="presParOf" srcId="{4E58DA8B-76D0-924A-98CD-D5C2493C45A2}" destId="{C1D9602E-39CE-FD41-9268-10AC365A918B}" srcOrd="3" destOrd="0" presId="urn:microsoft.com/office/officeart/2005/8/layout/chevron1"/>
    <dgm:cxn modelId="{FCFAD26F-D5C3-C64D-A7D3-4997258D7D90}" type="presParOf" srcId="{4E58DA8B-76D0-924A-98CD-D5C2493C45A2}" destId="{3C4E7AC6-659D-0B4D-831A-831278A9E53E}" srcOrd="4" destOrd="0" presId="urn:microsoft.com/office/officeart/2005/8/layout/chevron1"/>
    <dgm:cxn modelId="{CCA7A26B-31F1-B447-83D3-33D84EAED057}" type="presParOf" srcId="{4E58DA8B-76D0-924A-98CD-D5C2493C45A2}" destId="{EB2EEBC6-A50D-A94D-A9FB-50B0884D1E8E}" srcOrd="5" destOrd="0" presId="urn:microsoft.com/office/officeart/2005/8/layout/chevron1"/>
    <dgm:cxn modelId="{9C05F731-90F5-3743-B4BB-229C6696B8D6}" type="presParOf" srcId="{4E58DA8B-76D0-924A-98CD-D5C2493C45A2}" destId="{D1E71FA7-0B38-9C46-8F21-944677F58712}" srcOrd="6" destOrd="0" presId="urn:microsoft.com/office/officeart/2005/8/layout/chevron1"/>
    <dgm:cxn modelId="{43F1DECD-AEB2-A549-92C3-FCC80B0DAEB8}" type="presParOf" srcId="{4E58DA8B-76D0-924A-98CD-D5C2493C45A2}" destId="{84737D41-F2F7-8B49-8445-0F8C4F52259C}" srcOrd="7" destOrd="0" presId="urn:microsoft.com/office/officeart/2005/8/layout/chevron1"/>
    <dgm:cxn modelId="{D2B3AF99-3F90-8741-A4F2-FBE7D425E44D}" type="presParOf" srcId="{4E58DA8B-76D0-924A-98CD-D5C2493C45A2}" destId="{28F52B7D-DF03-2E44-B863-85D87D620882}" srcOrd="8" destOrd="0" presId="urn:microsoft.com/office/officeart/2005/8/layout/chevron1"/>
    <dgm:cxn modelId="{129C1F4F-6CD0-7046-BDA1-F194D4B95A47}" type="presParOf" srcId="{4E58DA8B-76D0-924A-98CD-D5C2493C45A2}" destId="{643FEC15-F584-9948-A065-24B2BA98A25D}" srcOrd="9" destOrd="0" presId="urn:microsoft.com/office/officeart/2005/8/layout/chevron1"/>
    <dgm:cxn modelId="{0B40FBD3-5CCD-C743-B637-C2F7F6BFE7BF}" type="presParOf" srcId="{4E58DA8B-76D0-924A-98CD-D5C2493C45A2}" destId="{84DF0705-27EA-404F-BACE-2A069D44DDDD}" srcOrd="10" destOrd="0" presId="urn:microsoft.com/office/officeart/2005/8/layout/chevron1"/>
    <dgm:cxn modelId="{831EA933-E348-1845-84B4-4097360F1873}" type="presParOf" srcId="{4E58DA8B-76D0-924A-98CD-D5C2493C45A2}" destId="{C640CD2A-BF2A-7C43-9F2B-40F8636654F6}" srcOrd="11" destOrd="0" presId="urn:microsoft.com/office/officeart/2005/8/layout/chevron1"/>
    <dgm:cxn modelId="{BFCF50D1-69D0-AA44-A44A-3F83D1AECFE3}" type="presParOf" srcId="{4E58DA8B-76D0-924A-98CD-D5C2493C45A2}" destId="{2289C00F-5EF5-4440-9DC3-AD5105441072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C3321-EC42-A741-B40B-F9D846C4461D}">
      <dsp:nvSpPr>
        <dsp:cNvPr id="0" name=""/>
        <dsp:cNvSpPr/>
      </dsp:nvSpPr>
      <dsp:spPr>
        <a:xfrm>
          <a:off x="0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2010</a:t>
          </a:r>
        </a:p>
      </dsp:txBody>
      <dsp:txXfrm>
        <a:off x="207394" y="859152"/>
        <a:ext cx="622182" cy="414788"/>
      </dsp:txXfrm>
    </dsp:sp>
    <dsp:sp modelId="{A6B0B3BE-A350-3D43-AB1E-976CE66735DC}">
      <dsp:nvSpPr>
        <dsp:cNvPr id="0" name=""/>
        <dsp:cNvSpPr/>
      </dsp:nvSpPr>
      <dsp:spPr>
        <a:xfrm>
          <a:off x="933273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2011</a:t>
          </a:r>
        </a:p>
      </dsp:txBody>
      <dsp:txXfrm>
        <a:off x="1140667" y="859152"/>
        <a:ext cx="622182" cy="414788"/>
      </dsp:txXfrm>
    </dsp:sp>
    <dsp:sp modelId="{3C4E7AC6-659D-0B4D-831A-831278A9E53E}">
      <dsp:nvSpPr>
        <dsp:cNvPr id="0" name=""/>
        <dsp:cNvSpPr/>
      </dsp:nvSpPr>
      <dsp:spPr>
        <a:xfrm>
          <a:off x="1866547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2012</a:t>
          </a:r>
        </a:p>
      </dsp:txBody>
      <dsp:txXfrm>
        <a:off x="2073941" y="859152"/>
        <a:ext cx="622182" cy="414788"/>
      </dsp:txXfrm>
    </dsp:sp>
    <dsp:sp modelId="{D1E71FA7-0B38-9C46-8F21-944677F58712}">
      <dsp:nvSpPr>
        <dsp:cNvPr id="0" name=""/>
        <dsp:cNvSpPr/>
      </dsp:nvSpPr>
      <dsp:spPr>
        <a:xfrm>
          <a:off x="2799821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2013</a:t>
          </a:r>
        </a:p>
      </dsp:txBody>
      <dsp:txXfrm>
        <a:off x="3007215" y="859152"/>
        <a:ext cx="622182" cy="414788"/>
      </dsp:txXfrm>
    </dsp:sp>
    <dsp:sp modelId="{28F52B7D-DF03-2E44-B863-85D87D620882}">
      <dsp:nvSpPr>
        <dsp:cNvPr id="0" name=""/>
        <dsp:cNvSpPr/>
      </dsp:nvSpPr>
      <dsp:spPr>
        <a:xfrm>
          <a:off x="3733094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2014</a:t>
          </a:r>
        </a:p>
      </dsp:txBody>
      <dsp:txXfrm>
        <a:off x="3940488" y="859152"/>
        <a:ext cx="622182" cy="414788"/>
      </dsp:txXfrm>
    </dsp:sp>
    <dsp:sp modelId="{84DF0705-27EA-404F-BACE-2A069D44DDDD}">
      <dsp:nvSpPr>
        <dsp:cNvPr id="0" name=""/>
        <dsp:cNvSpPr/>
      </dsp:nvSpPr>
      <dsp:spPr>
        <a:xfrm>
          <a:off x="4666368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2015</a:t>
          </a:r>
        </a:p>
      </dsp:txBody>
      <dsp:txXfrm>
        <a:off x="4873762" y="859152"/>
        <a:ext cx="622182" cy="414788"/>
      </dsp:txXfrm>
    </dsp:sp>
    <dsp:sp modelId="{2289C00F-5EF5-4440-9DC3-AD5105441072}">
      <dsp:nvSpPr>
        <dsp:cNvPr id="0" name=""/>
        <dsp:cNvSpPr/>
      </dsp:nvSpPr>
      <dsp:spPr>
        <a:xfrm>
          <a:off x="5599642" y="859152"/>
          <a:ext cx="1036970" cy="41478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2021</a:t>
          </a:r>
        </a:p>
      </dsp:txBody>
      <dsp:txXfrm>
        <a:off x="5807036" y="859152"/>
        <a:ext cx="622182" cy="414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58EBC-CFE7-064A-AB62-7FFBB5E11EB1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9C43C-6CFB-8646-92B4-6C57BF55FF8B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96303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Bu eğitimi sizlerde olumlu bir etki bırakması için bağzı ön gereksinler var. Sizler geçtiğimiz haftalarda HTML CSS ve JS eğitimleri aldınız. Bunun yanında ECMASCRIPT Object Oriented Programing conseptinide kazanmış olmanız gerekiyor.</a:t>
            </a:r>
          </a:p>
          <a:p>
            <a:endParaRPr lang="en-TR" dirty="0"/>
          </a:p>
          <a:p>
            <a:r>
              <a:rPr lang="en-TR" dirty="0"/>
              <a:t>Bilgisayarınızda node, npm in kurulu olması gerekiyor.</a:t>
            </a:r>
            <a:br>
              <a:rPr lang="en-TR" dirty="0"/>
            </a:br>
            <a:br>
              <a:rPr lang="en-TR" dirty="0"/>
            </a:br>
            <a:r>
              <a:rPr lang="en-TR" dirty="0"/>
              <a:t>Sizden ricam neler öğrendiysek onları hatırlamak için söle bir soru cevap kısmı yapalım.</a:t>
            </a:r>
            <a:br>
              <a:rPr lang="en-TR" dirty="0"/>
            </a:br>
            <a:endParaRPr lang="en-TR" dirty="0"/>
          </a:p>
          <a:p>
            <a:r>
              <a:rPr lang="en-TR" dirty="0"/>
              <a:t>Neler anlatıldığını sayarak başlayabiliriz. Başlamak isteyen var mı?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5A9548-70E0-BB4A-A75B-15EF375BCD6B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27749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01258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 React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uygulaması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düzinelerce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hatta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yüzlerce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içerebilir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dirty="0"/>
            </a:br>
            <a:br>
              <a:rPr lang="en-US" dirty="0"/>
            </a:b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küçük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olabilir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başına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nispeten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önemsiz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olabilir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Bununla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birlikte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birleştirildiklerinde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muazzam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fevkalade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karmaşık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ekosistemleri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oluşturabilirler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dirty="0"/>
            </a:br>
            <a:br>
              <a:rPr lang="en-US" dirty="0"/>
            </a:b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Başka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deyişle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React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uygulamaları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oluşur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React'i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kendileri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değildir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React'i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şey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etkileşim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kurma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biçimleridir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99948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"Hello"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901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"Hello"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1341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"Hello"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950834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"Hello"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5013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"Hello"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37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18766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A9548-70E0-BB4A-A75B-15EF375BCD6B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43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Peki biz bunların üzerine ben neler anlatacağım</a:t>
            </a:r>
          </a:p>
          <a:p>
            <a:endParaRPr lang="en-TR" dirty="0"/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TypeScript e giriş, nedir ne değildir neden kullanılır avantaj ve dezavantaj  tarihsel gelişimi gibi durumlarından bahsedeceğim.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Ortamını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Ayarlama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Ø"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özellikler-kavramlar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syntax vs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konulara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deyineceğim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5A9548-70E0-BB4A-A75B-15EF375BCD6B}" type="slidenum">
              <a:rPr kumimoji="0" lang="en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T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95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Basit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Öğrenme körvü uzun vadede daha düşük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Hızlı hızı virtual dom oluşturmasından geliyor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Moduler bir yapıda oluşturulan yapıları </a:t>
            </a:r>
            <a:r>
              <a:rPr lang="en-US" dirty="0"/>
              <a:t>I</a:t>
            </a:r>
            <a:r>
              <a:rPr lang="en-TR" dirty="0"/>
              <a:t>stediğimiz yerlerde kolayca entegre edebiliyoruz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Ölçeklenebilir. Büyük projeler en iyi performansı gösterebilmek için react </a:t>
            </a:r>
            <a:r>
              <a:rPr lang="en-US" dirty="0"/>
              <a:t>I</a:t>
            </a:r>
            <a:r>
              <a:rPr lang="en-TR" dirty="0"/>
              <a:t> tercih ediyor. </a:t>
            </a:r>
            <a:r>
              <a:rPr lang="en-US" dirty="0"/>
              <a:t>K</a:t>
            </a:r>
            <a:r>
              <a:rPr lang="en-TR" dirty="0"/>
              <a:t>üçük yapıların yük yapıya etkisini ölçe biliyorlar.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Çok fazla esneklik sağlıyor.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0744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Ø"/>
            </a:pPr>
            <a:r>
              <a:rPr lang="en-TR" dirty="0"/>
              <a:t>Facebook tarafından ilk işaretlerini verdi. Xhp söz dizimini php ye ekledi.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Jordan </a:t>
            </a:r>
            <a:r>
              <a:rPr lang="en-US" dirty="0" err="1"/>
              <a:t>Walke</a:t>
            </a:r>
            <a:r>
              <a:rPr lang="en-US" dirty="0"/>
              <a:t>, </a:t>
            </a:r>
            <a:r>
              <a:rPr lang="en-US" dirty="0" err="1"/>
              <a:t>React'in</a:t>
            </a:r>
            <a:r>
              <a:rPr lang="en-US" dirty="0"/>
              <a:t> ilk </a:t>
            </a:r>
            <a:r>
              <a:rPr lang="en-US" dirty="0" err="1"/>
              <a:t>prototipi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FaxJS'yi</a:t>
            </a:r>
            <a:r>
              <a:rPr lang="en-US" dirty="0"/>
              <a:t> </a:t>
            </a:r>
            <a:r>
              <a:rPr lang="en-US" dirty="0" err="1"/>
              <a:t>yarattı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Facebook'ta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arama</a:t>
            </a:r>
            <a:r>
              <a:rPr lang="en-US" dirty="0"/>
              <a:t> </a:t>
            </a:r>
            <a:r>
              <a:rPr lang="en-US" dirty="0" err="1"/>
              <a:t>öğesi</a:t>
            </a:r>
            <a:r>
              <a:rPr lang="en-US" dirty="0"/>
              <a:t> </a:t>
            </a:r>
            <a:r>
              <a:rPr lang="en-US" dirty="0" err="1"/>
              <a:t>gönderdi</a:t>
            </a:r>
            <a:r>
              <a:rPr lang="en-US" dirty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2012 de </a:t>
            </a:r>
            <a:r>
              <a:rPr lang="en-US" dirty="0" err="1"/>
              <a:t>projelerine</a:t>
            </a:r>
            <a:r>
              <a:rPr lang="en-US" dirty="0"/>
              <a:t> </a:t>
            </a:r>
            <a:r>
              <a:rPr lang="en-US" dirty="0" err="1"/>
              <a:t>eklemeye</a:t>
            </a:r>
            <a:r>
              <a:rPr lang="en-US" dirty="0"/>
              <a:t> </a:t>
            </a:r>
            <a:r>
              <a:rPr lang="en-US" dirty="0" err="1"/>
              <a:t>başladı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2013 de </a:t>
            </a:r>
            <a:r>
              <a:rPr lang="en-US" dirty="0" err="1"/>
              <a:t>lansmanı</a:t>
            </a:r>
            <a:r>
              <a:rPr lang="en-US" dirty="0"/>
              <a:t> </a:t>
            </a:r>
            <a:r>
              <a:rPr lang="en-US" dirty="0" err="1"/>
              <a:t>yapıldı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2014 </a:t>
            </a:r>
            <a:r>
              <a:rPr lang="en-US" dirty="0" err="1"/>
              <a:t>yayılmaya</a:t>
            </a:r>
            <a:r>
              <a:rPr lang="en-US" dirty="0"/>
              <a:t> </a:t>
            </a:r>
            <a:r>
              <a:rPr lang="en-US" dirty="0" err="1"/>
              <a:t>başlandı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/>
              <a:t>2015 de de stabile hale </a:t>
            </a:r>
            <a:r>
              <a:rPr lang="en-US" dirty="0" err="1"/>
              <a:t>geldi</a:t>
            </a: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dirty="0" err="1"/>
              <a:t>Geliştirilerek</a:t>
            </a:r>
            <a:r>
              <a:rPr lang="en-US" dirty="0"/>
              <a:t> </a:t>
            </a:r>
            <a:r>
              <a:rPr lang="en-US" dirty="0" err="1"/>
              <a:t>günümüze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geldi</a:t>
            </a:r>
            <a:br>
              <a:rPr lang="en-US" dirty="0"/>
            </a:br>
            <a:endParaRPr lang="en-US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T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17.0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5078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&gt; JSX den bahset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9675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JSX, JavaScript XML </a:t>
            </a:r>
            <a:r>
              <a:rPr lang="en-US" dirty="0" err="1"/>
              <a:t>anlamına</a:t>
            </a:r>
            <a:r>
              <a:rPr lang="en-US" dirty="0"/>
              <a:t>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r>
              <a:rPr lang="en-US" dirty="0"/>
              <a:t>JSX, </a:t>
            </a:r>
            <a:r>
              <a:rPr lang="en-US" dirty="0" err="1"/>
              <a:t>React'te</a:t>
            </a:r>
            <a:r>
              <a:rPr lang="en-US" dirty="0"/>
              <a:t> HTML </a:t>
            </a:r>
            <a:r>
              <a:rPr lang="en-US" dirty="0" err="1"/>
              <a:t>yazmamıza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r>
              <a:rPr lang="en-US" dirty="0"/>
              <a:t>JSX, </a:t>
            </a:r>
            <a:r>
              <a:rPr lang="en-US" dirty="0" err="1"/>
              <a:t>React'te</a:t>
            </a:r>
            <a:r>
              <a:rPr lang="en-US" dirty="0"/>
              <a:t> HTML </a:t>
            </a:r>
            <a:r>
              <a:rPr lang="en-US" dirty="0" err="1"/>
              <a:t>yazmayı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eklemeyi</a:t>
            </a:r>
            <a:r>
              <a:rPr lang="en-US" dirty="0"/>
              <a:t> </a:t>
            </a:r>
            <a:r>
              <a:rPr lang="en-US" dirty="0" err="1"/>
              <a:t>kolaylaştırır</a:t>
            </a:r>
            <a:r>
              <a:rPr lang="en-US" dirty="0"/>
              <a:t>.</a:t>
            </a: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14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4837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bağımsız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yeniden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kullanılabilir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parçalarıdır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JavaScript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işlevleriyle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aynı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amaca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hizmet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ederler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çalışırlar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döndürürler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dirty="0"/>
            </a:br>
            <a:br>
              <a:rPr lang="en-US" dirty="0"/>
            </a:b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İşlev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olmak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üzere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türde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eğitimde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İşlev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bileşenlerine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odaklanacağız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9528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75750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09C43C-6CFB-8646-92B4-6C57BF55FF8B}" type="slidenum">
              <a:rPr lang="en-TR" smtClean="0"/>
              <a:t>20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6809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91263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968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25554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93990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24898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781226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12636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85727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722126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66129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7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402069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51345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99283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419764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8725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866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80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609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69717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6C3-F511-E047-9EBF-B1028A4D0A3D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C1385-5CD1-F94A-BEF2-70DAD73DCC1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0298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5787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31938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3162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60928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629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03607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54422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00F981A-BD54-9240-8EB1-EA0734171F6F}" type="datetimeFigureOut">
              <a:rPr lang="en-TR" smtClean="0"/>
              <a:t>29.11.2021</a:t>
            </a:fld>
            <a:endParaRPr lang="en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5EAFBA6-675A-6D40-8B09-6920CADC10D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12304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245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courses/react-101/lessons/your-first-react-component/exercises/import-react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C467-1E61-AD44-8C85-26D55130C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R" dirty="0"/>
              <a:t>Modern Web Development Using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D65CA-72C3-A241-BB57-A2A82011E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943200"/>
          </a:xfrm>
        </p:spPr>
        <p:txBody>
          <a:bodyPr>
            <a:normAutofit/>
          </a:bodyPr>
          <a:lstStyle/>
          <a:p>
            <a:r>
              <a:rPr lang="en-US" dirty="0" err="1"/>
              <a:t>Olgun</a:t>
            </a:r>
            <a:r>
              <a:rPr lang="en-US" dirty="0"/>
              <a:t> DUTKAN – UI / UX Team in HAVELSAN</a:t>
            </a:r>
          </a:p>
          <a:p>
            <a:r>
              <a:rPr lang="en-US" dirty="0" err="1"/>
              <a:t>odutkan@havelsan.com.tr</a:t>
            </a:r>
            <a:endParaRPr lang="en-US" dirty="0"/>
          </a:p>
          <a:p>
            <a:endParaRPr lang="en-TR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410A17F-235A-A04D-933D-D96AB0908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853" y="4424047"/>
            <a:ext cx="207293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38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AD7C96-6491-2C45-A261-442D2D6CB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223" r="3791"/>
          <a:stretch/>
        </p:blipFill>
        <p:spPr>
          <a:xfrm>
            <a:off x="3050474" y="0"/>
            <a:ext cx="6091051" cy="685800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F41E924-3702-2841-824A-FDA031AD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A87A7E-11B9-CE4D-B618-08F131C22B8C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1.7</a:t>
            </a:r>
          </a:p>
        </p:txBody>
      </p:sp>
    </p:spTree>
    <p:extLst>
      <p:ext uri="{BB962C8B-B14F-4D97-AF65-F5344CB8AC3E}">
        <p14:creationId xmlns:p14="http://schemas.microsoft.com/office/powerpoint/2010/main" val="262016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Content Placeholder 4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283B81-7468-CD4A-9860-DF1F9A3080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" b="28001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pic>
        <p:nvPicPr>
          <p:cNvPr id="43" name="Content Placeholder 4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B5D604D-35AF-DB4E-9B76-F2BF2FB8FC6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1" b="24281"/>
          <a:stretch/>
        </p:blipFill>
        <p:spPr>
          <a:xfrm>
            <a:off x="-1" y="-1"/>
            <a:ext cx="6094411" cy="4883281"/>
          </a:xfrm>
          <a:custGeom>
            <a:avLst/>
            <a:gdLst/>
            <a:ahLst/>
            <a:cxnLst/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53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A81858-3870-2046-B2B4-C31DC13C7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React Render HTML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4519050-D8AE-A041-B118-903946484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6DAFF3-AADE-3445-8BCB-B7EF2787E7FC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1.8</a:t>
            </a:r>
          </a:p>
        </p:txBody>
      </p:sp>
    </p:spTree>
    <p:extLst>
      <p:ext uri="{BB962C8B-B14F-4D97-AF65-F5344CB8AC3E}">
        <p14:creationId xmlns:p14="http://schemas.microsoft.com/office/powerpoint/2010/main" val="366770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0FAEA0-F0EB-5E4A-9693-E07AEEFB1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9319" y="9604"/>
            <a:ext cx="10493362" cy="1110409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91157FA-67B0-3E41-BF33-A95687ED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DA2FC9-4A84-1A4A-B569-0DEE06F518FA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1.9</a:t>
            </a:r>
          </a:p>
        </p:txBody>
      </p:sp>
    </p:spTree>
    <p:extLst>
      <p:ext uri="{BB962C8B-B14F-4D97-AF65-F5344CB8AC3E}">
        <p14:creationId xmlns:p14="http://schemas.microsoft.com/office/powerpoint/2010/main" val="695657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56BAD-12D0-E840-882E-0E0CA02B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9BDBFC"/>
                </a:solidFill>
                <a:latin typeface="Menlo" panose="020B0609030804020204" pitchFamily="49" charset="0"/>
              </a:rPr>
              <a:t>console</a:t>
            </a:r>
            <a:r>
              <a:rPr lang="en-US" sz="3000" dirty="0" err="1">
                <a:solidFill>
                  <a:srgbClr val="D3D3D3"/>
                </a:solidFill>
                <a:latin typeface="Menlo" panose="020B0609030804020204" pitchFamily="49" charset="0"/>
              </a:rPr>
              <a:t>.</a:t>
            </a:r>
            <a:r>
              <a:rPr lang="en-US" sz="3000" dirty="0" err="1">
                <a:solidFill>
                  <a:srgbClr val="DBDBA8"/>
                </a:solidFill>
                <a:latin typeface="Menlo" panose="020B0609030804020204" pitchFamily="49" charset="0"/>
              </a:rPr>
              <a:t>info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(</a:t>
            </a:r>
            <a:r>
              <a:rPr lang="en-US" sz="3000" dirty="0">
                <a:solidFill>
                  <a:srgbClr val="CC8E77"/>
                </a:solidFill>
                <a:latin typeface="Menlo" panose="020B0609030804020204" pitchFamily="49" charset="0"/>
              </a:rPr>
              <a:t>`Review`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) </a:t>
            </a:r>
            <a:b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</a:br>
            <a:r>
              <a:rPr lang="en-US" sz="3000" dirty="0">
                <a:solidFill>
                  <a:srgbClr val="565656"/>
                </a:solidFill>
                <a:latin typeface="CenturyGothic"/>
              </a:rPr>
              <a:t>// Review 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28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E702-8E91-E94C-9549-553CA1B1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JSX?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572E-45B4-A34E-83A2-09ED1DE84E3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JSX stands for JavaScript XML.</a:t>
            </a:r>
          </a:p>
          <a:p>
            <a:r>
              <a:rPr lang="en-US" dirty="0"/>
              <a:t>JSX allows us to write HTML in React.</a:t>
            </a:r>
          </a:p>
          <a:p>
            <a:r>
              <a:rPr lang="en-US" dirty="0"/>
              <a:t>JSX makes it easier to write and add HTML in React.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B02622-CAF1-994F-BA2E-403A293DF7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C5A5C5"/>
                </a:solidFill>
              </a:rPr>
              <a:t>const</a:t>
            </a:r>
            <a:r>
              <a:rPr lang="en-US" dirty="0"/>
              <a:t> element </a:t>
            </a:r>
            <a:r>
              <a:rPr lang="en-US" dirty="0">
                <a:solidFill>
                  <a:srgbClr val="D7DEEA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88C6BE"/>
                </a:solidFill>
              </a:rPr>
              <a:t>&lt;</a:t>
            </a:r>
            <a:r>
              <a:rPr lang="en-US" dirty="0">
                <a:solidFill>
                  <a:srgbClr val="FC929E"/>
                </a:solidFill>
              </a:rPr>
              <a:t>h1</a:t>
            </a:r>
            <a:r>
              <a:rPr lang="en-US" dirty="0">
                <a:solidFill>
                  <a:srgbClr val="88C6BE"/>
                </a:solidFill>
              </a:rPr>
              <a:t>&gt;</a:t>
            </a:r>
            <a:r>
              <a:rPr lang="en-US" dirty="0"/>
              <a:t>Hello, world!</a:t>
            </a:r>
            <a:r>
              <a:rPr lang="en-US" dirty="0">
                <a:solidFill>
                  <a:srgbClr val="88C6BE"/>
                </a:solidFill>
              </a:rPr>
              <a:t>&lt;/</a:t>
            </a:r>
            <a:r>
              <a:rPr lang="en-US" dirty="0">
                <a:solidFill>
                  <a:srgbClr val="FC929E"/>
                </a:solidFill>
              </a:rPr>
              <a:t>h1</a:t>
            </a:r>
            <a:r>
              <a:rPr lang="en-US" dirty="0">
                <a:solidFill>
                  <a:srgbClr val="88C6BE"/>
                </a:solidFill>
              </a:rPr>
              <a:t>&gt;;</a:t>
            </a:r>
            <a:endParaRPr lang="en-TR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B03E5D7-99EE-0646-9612-59308BE47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8FB22-1C01-7243-A2F5-1233DE637C59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1414067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3AF7-266E-F441-AC81-1F374FE3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JSX Rendering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783CCB-E75A-D642-912A-2D4C7184E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74" y="2420938"/>
            <a:ext cx="10571999" cy="1494947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DB83D15-6206-0846-A38C-4199D2EEC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9DE986-CAB4-A641-BAF0-981F107BF8D4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2.2</a:t>
            </a:r>
          </a:p>
        </p:txBody>
      </p:sp>
    </p:spTree>
    <p:extLst>
      <p:ext uri="{BB962C8B-B14F-4D97-AF65-F5344CB8AC3E}">
        <p14:creationId xmlns:p14="http://schemas.microsoft.com/office/powerpoint/2010/main" val="217613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94BBD-8EE9-3F4E-AA54-45A13E2F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Components</a:t>
            </a:r>
            <a:endParaRPr lang="en-T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1E3B7-973F-8C44-A177-FF6C37F60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Components are independent and reusable bits of code. They serve the same purpose as JavaScript functions, but work in isolation and return HTML.</a:t>
            </a:r>
          </a:p>
          <a:p>
            <a:r>
              <a:rPr lang="en-US" dirty="0"/>
              <a:t>Components come in two types, Class components and Function components, in this tutorial we will concentrate on Function components.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1B6163C-57E5-154B-954B-7AAB332EA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B8AE9B-3B75-AF4F-AF97-3765CC46AA7A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2.3</a:t>
            </a:r>
          </a:p>
        </p:txBody>
      </p:sp>
    </p:spTree>
    <p:extLst>
      <p:ext uri="{BB962C8B-B14F-4D97-AF65-F5344CB8AC3E}">
        <p14:creationId xmlns:p14="http://schemas.microsoft.com/office/powerpoint/2010/main" val="304859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5A39E-57F6-D44E-98B8-73BE0179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Component</a:t>
            </a:r>
            <a:endParaRPr lang="en-TR" dirty="0"/>
          </a:p>
        </p:txBody>
      </p: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FDA524-63C8-CE44-8BF7-BC3DCEDF7E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19150" y="2465462"/>
            <a:ext cx="10553323" cy="2456945"/>
          </a:xfrm>
        </p:spPr>
      </p:pic>
      <p:pic>
        <p:nvPicPr>
          <p:cNvPr id="25" name="Content Placeholder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AD4A2C-232E-7B47-ABA1-A2AE0F9593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03275" y="4922407"/>
            <a:ext cx="10585450" cy="2464423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29FD49F-684D-404D-9E17-8DE5F9AE6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B6FDE-25C3-D540-88A6-1F10AFCDB56E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1961229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DC8CE-A4B9-7347-8C82-142241F39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Component Rendering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403E89A-7412-E547-8CB5-B6C9BBF2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75" y="2420938"/>
            <a:ext cx="10553700" cy="1492359"/>
          </a:xfr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1C80EA4-7BAA-ED43-8157-E34D52A42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A6B0C-9CBF-A24A-9114-8B945EB9C38D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2.5</a:t>
            </a:r>
          </a:p>
        </p:txBody>
      </p:sp>
    </p:spTree>
    <p:extLst>
      <p:ext uri="{BB962C8B-B14F-4D97-AF65-F5344CB8AC3E}">
        <p14:creationId xmlns:p14="http://schemas.microsoft.com/office/powerpoint/2010/main" val="3960134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D581-4925-9E45-B60A-38ABD3E7A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Props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8AC3-4185-CB4C-A357-414EE559E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Props are arguments passed into React components.</a:t>
            </a:r>
          </a:p>
          <a:p>
            <a:r>
              <a:rPr lang="en-US" dirty="0"/>
              <a:t>Props are passed to components via HTML attributes.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F34B5CF-211D-7446-8D0E-1A25FBFD1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D7EBC9-A445-2A48-8BBF-84E6000E8B65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2.6- 1</a:t>
            </a:r>
          </a:p>
        </p:txBody>
      </p:sp>
    </p:spTree>
    <p:extLst>
      <p:ext uri="{BB962C8B-B14F-4D97-AF65-F5344CB8AC3E}">
        <p14:creationId xmlns:p14="http://schemas.microsoft.com/office/powerpoint/2010/main" val="370427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FF4F93-6DF2-5C44-BAB4-D547EBCF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4557182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800" dirty="0">
                <a:solidFill>
                  <a:srgbClr val="C5A5C5"/>
                </a:solidFill>
              </a:rPr>
              <a:t>class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AC863"/>
                </a:solidFill>
              </a:rPr>
              <a:t>HelloMessage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5A5C5"/>
                </a:solidFill>
              </a:rPr>
              <a:t>extends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AC863"/>
                </a:solidFill>
              </a:rPr>
              <a:t>React</a:t>
            </a:r>
            <a:r>
              <a:rPr lang="en-US" sz="2800" dirty="0" err="1">
                <a:solidFill>
                  <a:srgbClr val="88C6BE"/>
                </a:solidFill>
              </a:rPr>
              <a:t>.</a:t>
            </a:r>
            <a:r>
              <a:rPr lang="en-US" sz="2800" dirty="0" err="1">
                <a:solidFill>
                  <a:srgbClr val="FAC863"/>
                </a:solidFill>
              </a:rPr>
              <a:t>Component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88C6BE"/>
                </a:solidFill>
              </a:rPr>
              <a:t>{</a:t>
            </a:r>
            <a:br>
              <a:rPr lang="en-US" sz="2800" dirty="0">
                <a:solidFill>
                  <a:srgbClr val="88C6BE"/>
                </a:solidFill>
              </a:rPr>
            </a:br>
            <a:r>
              <a:rPr lang="en-US" sz="2800" dirty="0"/>
              <a:t>	</a:t>
            </a:r>
            <a:r>
              <a:rPr lang="en-US" sz="2800" dirty="0">
                <a:solidFill>
                  <a:srgbClr val="79B6F2"/>
                </a:solidFill>
              </a:rPr>
              <a:t>render</a:t>
            </a:r>
            <a:r>
              <a:rPr lang="en-US" sz="2800" dirty="0">
                <a:solidFill>
                  <a:srgbClr val="88C6BE"/>
                </a:solidFill>
              </a:rPr>
              <a:t>()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88C6BE"/>
                </a:solidFill>
              </a:rPr>
              <a:t>{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dirty="0">
                <a:solidFill>
                  <a:srgbClr val="C5A5C5"/>
                </a:solidFill>
              </a:rPr>
              <a:t>return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88C6BE"/>
                </a:solidFill>
              </a:rPr>
              <a:t>(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		</a:t>
            </a:r>
            <a:r>
              <a:rPr lang="en-US" sz="2800" dirty="0">
                <a:solidFill>
                  <a:srgbClr val="88C6BE"/>
                </a:solidFill>
              </a:rPr>
              <a:t>&lt;</a:t>
            </a:r>
            <a:r>
              <a:rPr lang="en-US" sz="2800" dirty="0">
                <a:solidFill>
                  <a:srgbClr val="FC929E"/>
                </a:solidFill>
              </a:rPr>
              <a:t>div</a:t>
            </a:r>
            <a:r>
              <a:rPr lang="en-US" sz="2800" dirty="0">
                <a:solidFill>
                  <a:srgbClr val="88C6BE"/>
                </a:solidFill>
              </a:rPr>
              <a:t>&gt; Hello, I am {</a:t>
            </a:r>
            <a:r>
              <a:rPr lang="en-US" sz="2800" dirty="0" err="1">
                <a:solidFill>
                  <a:srgbClr val="C5A5C5"/>
                </a:solidFill>
              </a:rPr>
              <a:t>this</a:t>
            </a:r>
            <a:r>
              <a:rPr lang="en-US" sz="2800" dirty="0" err="1">
                <a:solidFill>
                  <a:srgbClr val="88C6BE"/>
                </a:solidFill>
              </a:rPr>
              <a:t>.</a:t>
            </a:r>
            <a:r>
              <a:rPr lang="en-US" sz="2800" dirty="0" err="1"/>
              <a:t>props</a:t>
            </a:r>
            <a:r>
              <a:rPr lang="en-US" sz="2800" dirty="0" err="1">
                <a:solidFill>
                  <a:srgbClr val="88C6BE"/>
                </a:solidFill>
              </a:rPr>
              <a:t>.</a:t>
            </a:r>
            <a:r>
              <a:rPr lang="en-US" sz="2800" dirty="0" err="1"/>
              <a:t>name</a:t>
            </a:r>
            <a:r>
              <a:rPr lang="en-US" sz="2800" dirty="0">
                <a:solidFill>
                  <a:srgbClr val="88C6BE"/>
                </a:solidFill>
              </a:rPr>
              <a:t>}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88C6BE"/>
                </a:solidFill>
              </a:rPr>
              <a:t>&lt;/</a:t>
            </a:r>
            <a:r>
              <a:rPr lang="en-US" sz="2800" dirty="0">
                <a:solidFill>
                  <a:srgbClr val="FC929E"/>
                </a:solidFill>
              </a:rPr>
              <a:t>div</a:t>
            </a:r>
            <a:r>
              <a:rPr lang="en-US" sz="2800" dirty="0">
                <a:solidFill>
                  <a:srgbClr val="88C6BE"/>
                </a:solidFill>
              </a:rPr>
              <a:t>&gt;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US" sz="2800" dirty="0">
                <a:solidFill>
                  <a:srgbClr val="88C6BE"/>
                </a:solidFill>
              </a:rPr>
              <a:t>);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rgbClr val="88C6BE"/>
                </a:solidFill>
              </a:rPr>
              <a:t>}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solidFill>
                  <a:srgbClr val="88C6BE"/>
                </a:solidFill>
              </a:rPr>
              <a:t>}</a:t>
            </a:r>
            <a:r>
              <a:rPr lang="en-US" sz="2800" dirty="0"/>
              <a:t> 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ReactDOM</a:t>
            </a:r>
            <a:r>
              <a:rPr lang="en-US" sz="2800" dirty="0" err="1">
                <a:solidFill>
                  <a:srgbClr val="88C6BE"/>
                </a:solidFill>
              </a:rPr>
              <a:t>.</a:t>
            </a:r>
            <a:r>
              <a:rPr lang="en-US" sz="2800" dirty="0" err="1">
                <a:solidFill>
                  <a:srgbClr val="79B6F2"/>
                </a:solidFill>
              </a:rPr>
              <a:t>render</a:t>
            </a:r>
            <a:r>
              <a:rPr lang="en-US" sz="2800" dirty="0">
                <a:solidFill>
                  <a:srgbClr val="88C6BE"/>
                </a:solidFill>
              </a:rPr>
              <a:t>(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>
                <a:solidFill>
                  <a:srgbClr val="88C6BE"/>
                </a:solidFill>
              </a:rPr>
              <a:t>&lt;</a:t>
            </a:r>
            <a:r>
              <a:rPr lang="en-US" sz="2800" dirty="0" err="1">
                <a:solidFill>
                  <a:srgbClr val="FC929E"/>
                </a:solidFill>
              </a:rPr>
              <a:t>HelloMessage</a:t>
            </a:r>
            <a:r>
              <a:rPr lang="en-US" sz="2800" dirty="0">
                <a:solidFill>
                  <a:srgbClr val="FC929E"/>
                </a:solidFill>
              </a:rPr>
              <a:t> </a:t>
            </a:r>
            <a:r>
              <a:rPr lang="en-US" sz="2800" dirty="0">
                <a:solidFill>
                  <a:srgbClr val="C5A5C5"/>
                </a:solidFill>
              </a:rPr>
              <a:t>name</a:t>
            </a:r>
            <a:r>
              <a:rPr lang="en-US" sz="2800" dirty="0">
                <a:solidFill>
                  <a:srgbClr val="88C6BE"/>
                </a:solidFill>
              </a:rPr>
              <a:t>=”</a:t>
            </a:r>
            <a:r>
              <a:rPr lang="en-US" sz="2800" dirty="0" err="1">
                <a:solidFill>
                  <a:srgbClr val="8DC891"/>
                </a:solidFill>
              </a:rPr>
              <a:t>Olgun</a:t>
            </a:r>
            <a:r>
              <a:rPr lang="en-US" sz="2800" dirty="0">
                <a:solidFill>
                  <a:srgbClr val="8DC891"/>
                </a:solidFill>
              </a:rPr>
              <a:t> DUTKAN</a:t>
            </a:r>
            <a:r>
              <a:rPr lang="en-US" sz="2800" dirty="0">
                <a:solidFill>
                  <a:srgbClr val="88C6BE"/>
                </a:solidFill>
              </a:rPr>
              <a:t>"</a:t>
            </a:r>
            <a:r>
              <a:rPr lang="en-US" sz="2800" dirty="0">
                <a:solidFill>
                  <a:srgbClr val="FC929E"/>
                </a:solidFill>
              </a:rPr>
              <a:t> </a:t>
            </a:r>
            <a:r>
              <a:rPr lang="en-US" sz="2800" dirty="0">
                <a:solidFill>
                  <a:srgbClr val="88C6BE"/>
                </a:solidFill>
              </a:rPr>
              <a:t>/&gt;,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dirty="0" err="1"/>
              <a:t>document</a:t>
            </a:r>
            <a:r>
              <a:rPr lang="en-US" sz="2800" dirty="0" err="1">
                <a:solidFill>
                  <a:srgbClr val="88C6BE"/>
                </a:solidFill>
              </a:rPr>
              <a:t>.</a:t>
            </a:r>
            <a:r>
              <a:rPr lang="en-US" sz="2800" dirty="0" err="1">
                <a:solidFill>
                  <a:srgbClr val="79B6F2"/>
                </a:solidFill>
              </a:rPr>
              <a:t>getElementById</a:t>
            </a:r>
            <a:r>
              <a:rPr lang="en-US" sz="2800" dirty="0">
                <a:solidFill>
                  <a:srgbClr val="88C6BE"/>
                </a:solidFill>
              </a:rPr>
              <a:t>(</a:t>
            </a:r>
            <a:r>
              <a:rPr lang="en-US" sz="2800" dirty="0">
                <a:solidFill>
                  <a:srgbClr val="8DC891"/>
                </a:solidFill>
              </a:rPr>
              <a:t>‘root’</a:t>
            </a:r>
            <a:r>
              <a:rPr lang="en-US" sz="2800" dirty="0">
                <a:solidFill>
                  <a:srgbClr val="88C6BE"/>
                </a:solidFill>
              </a:rPr>
              <a:t>)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solidFill>
                  <a:srgbClr val="88C6BE"/>
                </a:solidFill>
              </a:rPr>
              <a:t>);</a:t>
            </a:r>
            <a:endParaRPr lang="en-US" sz="2800" dirty="0">
              <a:solidFill>
                <a:srgbClr val="9664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71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6">
            <a:extLst>
              <a:ext uri="{FF2B5EF4-FFF2-40B4-BE49-F238E27FC236}">
                <a16:creationId xmlns:a16="http://schemas.microsoft.com/office/drawing/2014/main" id="{70FFA424-278D-4545-90BA-07151469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8D9A344-FF99-6E49-8BE3-B4D9A8071E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9528" r="29769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pic>
        <p:nvPicPr>
          <p:cNvPr id="80" name="Content Placeholder 7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B3CCD9-458C-454D-BAA6-CCF349CEC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1454" r="75146" b="-1"/>
          <a:stretch/>
        </p:blipFill>
        <p:spPr>
          <a:xfrm>
            <a:off x="-1" y="-1"/>
            <a:ext cx="6094411" cy="4883281"/>
          </a:xfrm>
          <a:custGeom>
            <a:avLst/>
            <a:gdLst/>
            <a:ahLst/>
            <a:cxnLst/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83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287B8-574A-7740-9188-6CF96F0F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React Props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BCB36347-6F45-3044-BB2C-AB8DF5CE4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41D0F0B-F728-A64F-85EB-D528E37D36D7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2.6 - 2</a:t>
            </a:r>
          </a:p>
        </p:txBody>
      </p:sp>
    </p:spTree>
    <p:extLst>
      <p:ext uri="{BB962C8B-B14F-4D97-AF65-F5344CB8AC3E}">
        <p14:creationId xmlns:p14="http://schemas.microsoft.com/office/powerpoint/2010/main" val="255931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8FF-4814-BA4D-9587-C89110770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Events</a:t>
            </a:r>
            <a:endParaRPr lang="en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946791-9837-8344-96AE-1DFFBF31E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like HTML DOM events, React can perform actions based on user events.</a:t>
            </a:r>
          </a:p>
          <a:p>
            <a:r>
              <a:rPr lang="en-US" dirty="0"/>
              <a:t>React has the same events as HTML: click, change, mouseover etc.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04A3AE3-E8E3-614B-9D84-3E1B6C81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7BFD3-8CE0-7143-95E8-E14A98EDBC02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2.7- 1</a:t>
            </a:r>
          </a:p>
        </p:txBody>
      </p:sp>
    </p:spTree>
    <p:extLst>
      <p:ext uri="{BB962C8B-B14F-4D97-AF65-F5344CB8AC3E}">
        <p14:creationId xmlns:p14="http://schemas.microsoft.com/office/powerpoint/2010/main" val="374520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1E07-3369-744E-85B4-E6B996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Events</a:t>
            </a:r>
            <a:endParaRPr lang="en-TR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BBF099-21D0-6E4E-B81C-D0F1FAC64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420937"/>
            <a:ext cx="10576694" cy="2164917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03F5465-572C-BD4D-8389-DFDF1919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ECEDF7-F7D2-DA4F-8277-3BE410805921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2.7 - 2</a:t>
            </a:r>
          </a:p>
        </p:txBody>
      </p:sp>
    </p:spTree>
    <p:extLst>
      <p:ext uri="{BB962C8B-B14F-4D97-AF65-F5344CB8AC3E}">
        <p14:creationId xmlns:p14="http://schemas.microsoft.com/office/powerpoint/2010/main" val="176114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1758364B-FEB0-DA43-8D44-0C60F315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Conditional Rendering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E20AD15-2866-E148-9DB1-6FB32F7D4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	if Statement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20F9C2-A219-0C4A-B053-7D56EE2CA3B7}"/>
              </a:ext>
            </a:extLst>
          </p:cNvPr>
          <p:cNvSpPr/>
          <p:nvPr/>
        </p:nvSpPr>
        <p:spPr>
          <a:xfrm>
            <a:off x="6096000" y="-3175"/>
            <a:ext cx="6096000" cy="686117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43" name="Content Placeholder 4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E55688-6BBD-264E-B97D-9BD289DDB7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639097"/>
            <a:ext cx="19503926" cy="4662656"/>
          </a:xfr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28C83827-D261-E14D-B685-1259D1F4D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6C6830C-C326-B743-B50F-72A34A23031B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2.8 - 1</a:t>
            </a:r>
          </a:p>
        </p:txBody>
      </p:sp>
    </p:spTree>
    <p:extLst>
      <p:ext uri="{BB962C8B-B14F-4D97-AF65-F5344CB8AC3E}">
        <p14:creationId xmlns:p14="http://schemas.microsoft.com/office/powerpoint/2010/main" val="272453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1758364B-FEB0-DA43-8D44-0C60F315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Conditional Rendering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E20AD15-2866-E148-9DB1-6FB32F7D4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Logical &amp;&amp; Operator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07299E-AD9C-A14B-9DB4-85DD21B4D91F}"/>
              </a:ext>
            </a:extLst>
          </p:cNvPr>
          <p:cNvSpPr/>
          <p:nvPr/>
        </p:nvSpPr>
        <p:spPr>
          <a:xfrm>
            <a:off x="6096000" y="-3175"/>
            <a:ext cx="6096000" cy="686117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94B830-5C79-BC44-B893-1FBA3EE34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300872"/>
            <a:ext cx="17803952" cy="4256256"/>
          </a:xfr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E8F329B-79B7-D14F-94D1-7F8AABEC0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2D8078-4BA5-0A4F-A3B4-C65761BB6D70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2.8 - 2</a:t>
            </a:r>
          </a:p>
        </p:txBody>
      </p:sp>
    </p:spTree>
    <p:extLst>
      <p:ext uri="{BB962C8B-B14F-4D97-AF65-F5344CB8AC3E}">
        <p14:creationId xmlns:p14="http://schemas.microsoft.com/office/powerpoint/2010/main" val="15321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1758364B-FEB0-DA43-8D44-0C60F315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Conditional Rendering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E20AD15-2866-E148-9DB1-6FB32F7D4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Logical &amp;&amp; Operator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72682-320E-8740-B871-FE728A48C413}"/>
              </a:ext>
            </a:extLst>
          </p:cNvPr>
          <p:cNvSpPr/>
          <p:nvPr/>
        </p:nvSpPr>
        <p:spPr>
          <a:xfrm>
            <a:off x="6096000" y="-3175"/>
            <a:ext cx="6096000" cy="686117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F5DFB9E3-CB25-6849-BABF-DEC30A3550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617094"/>
            <a:ext cx="15410228" cy="3623811"/>
          </a:xfr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F44057A-D762-5E4A-AE54-05E34040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96B13-C194-2347-8C7E-EC21DE6783BA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2.8 - 3</a:t>
            </a:r>
          </a:p>
        </p:txBody>
      </p:sp>
    </p:spTree>
    <p:extLst>
      <p:ext uri="{BB962C8B-B14F-4D97-AF65-F5344CB8AC3E}">
        <p14:creationId xmlns:p14="http://schemas.microsoft.com/office/powerpoint/2010/main" val="184227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1758364B-FEB0-DA43-8D44-0C60F315B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React Conditional Rendering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E20AD15-2866-E148-9DB1-6FB32F7D4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		if Statement</a:t>
            </a:r>
          </a:p>
        </p:txBody>
      </p:sp>
      <p:pic>
        <p:nvPicPr>
          <p:cNvPr id="34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B431DC-0F82-6140-B08F-C589D5BD9C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998" r="75129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5AA37DBD-AB41-6A45-A159-ABA5D39C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369A06-C498-CC4D-A657-1D8D2EBD762D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2.8 - 4</a:t>
            </a:r>
          </a:p>
        </p:txBody>
      </p:sp>
    </p:spTree>
    <p:extLst>
      <p:ext uri="{BB962C8B-B14F-4D97-AF65-F5344CB8AC3E}">
        <p14:creationId xmlns:p14="http://schemas.microsoft.com/office/powerpoint/2010/main" val="248406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06C1CF-BEA4-DD4C-9D84-B312BC78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Lists</a:t>
            </a:r>
            <a:endParaRPr lang="en-TR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FD2E2F2-27D3-EA4C-A20D-B82C5C824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310" y="2420938"/>
            <a:ext cx="8621378" cy="3744912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307DA73-9E3B-A94D-B2E1-489633F81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1AC03-A08E-CB4D-80F3-78C16CCA6919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2.9 - 1</a:t>
            </a:r>
          </a:p>
        </p:txBody>
      </p:sp>
    </p:spTree>
    <p:extLst>
      <p:ext uri="{BB962C8B-B14F-4D97-AF65-F5344CB8AC3E}">
        <p14:creationId xmlns:p14="http://schemas.microsoft.com/office/powerpoint/2010/main" val="381170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2214C-A8FA-2E43-8498-48E5D4E0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Keys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DBE8E8B-BE3D-C44E-90B3-E26EDA027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1986" y="2420938"/>
            <a:ext cx="8208026" cy="3744912"/>
          </a:xfr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67FBBB71-4AB0-C342-9B4A-C78ACDFC0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9C2E12-597D-9F44-9C72-1C5271E67760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2.9 - 2</a:t>
            </a:r>
          </a:p>
        </p:txBody>
      </p:sp>
    </p:spTree>
    <p:extLst>
      <p:ext uri="{BB962C8B-B14F-4D97-AF65-F5344CB8AC3E}">
        <p14:creationId xmlns:p14="http://schemas.microsoft.com/office/powerpoint/2010/main" val="2674419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59E10-421C-E247-9578-BCD75288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9BDBFC"/>
                </a:solidFill>
                <a:latin typeface="Menlo" panose="020B0609030804020204" pitchFamily="49" charset="0"/>
              </a:rPr>
              <a:t>console</a:t>
            </a:r>
            <a:r>
              <a:rPr lang="en-US" sz="3000" dirty="0" err="1">
                <a:solidFill>
                  <a:srgbClr val="D3D3D3"/>
                </a:solidFill>
                <a:latin typeface="Menlo" panose="020B0609030804020204" pitchFamily="49" charset="0"/>
              </a:rPr>
              <a:t>.</a:t>
            </a:r>
            <a:r>
              <a:rPr lang="en-US" sz="3000" dirty="0" err="1">
                <a:solidFill>
                  <a:srgbClr val="DBDBA8"/>
                </a:solidFill>
                <a:latin typeface="Menlo" panose="020B0609030804020204" pitchFamily="49" charset="0"/>
              </a:rPr>
              <a:t>info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(</a:t>
            </a:r>
            <a:r>
              <a:rPr lang="en-US" sz="3000" dirty="0">
                <a:solidFill>
                  <a:srgbClr val="CC8E77"/>
                </a:solidFill>
                <a:latin typeface="Menlo" panose="020B0609030804020204" pitchFamily="49" charset="0"/>
              </a:rPr>
              <a:t>`Review`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) </a:t>
            </a:r>
            <a:b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</a:br>
            <a:r>
              <a:rPr lang="en-US" sz="3000" dirty="0">
                <a:solidFill>
                  <a:srgbClr val="565656"/>
                </a:solidFill>
                <a:latin typeface="CenturyGothic"/>
              </a:rPr>
              <a:t>// Review 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93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7055A-F367-3340-8255-4A3CF1151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T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67B12-0DED-7046-87B0-8286D3D2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Introduction to React</a:t>
            </a:r>
          </a:p>
          <a:p>
            <a:pPr>
              <a:buFont typeface="+mj-lt"/>
              <a:buAutoNum type="arabicPeriod"/>
            </a:pPr>
            <a:r>
              <a:rPr lang="en-US" dirty="0"/>
              <a:t>JSX</a:t>
            </a:r>
          </a:p>
          <a:p>
            <a:pPr>
              <a:buFont typeface="+mj-lt"/>
              <a:buAutoNum type="arabicPeriod"/>
            </a:pPr>
            <a:r>
              <a:rPr lang="en-US" dirty="0"/>
              <a:t>Components Interact</a:t>
            </a:r>
          </a:p>
          <a:p>
            <a:pPr>
              <a:buFont typeface="+mj-lt"/>
              <a:buAutoNum type="arabicPeriod"/>
            </a:pPr>
            <a:r>
              <a:rPr lang="en-US" dirty="0"/>
              <a:t>Lifecycle Methods</a:t>
            </a:r>
          </a:p>
          <a:p>
            <a:pPr>
              <a:buFont typeface="+mj-lt"/>
              <a:buAutoNum type="arabicPeriod"/>
            </a:pPr>
            <a:r>
              <a:rPr lang="en-US" dirty="0"/>
              <a:t>Hooks</a:t>
            </a:r>
          </a:p>
        </p:txBody>
      </p:sp>
    </p:spTree>
    <p:extLst>
      <p:ext uri="{BB962C8B-B14F-4D97-AF65-F5344CB8AC3E}">
        <p14:creationId xmlns:p14="http://schemas.microsoft.com/office/powerpoint/2010/main" val="35058513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6AE02-6E95-4E47-A398-8C4E3839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Interact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D75A4-D0F0-DB42-BF21-DC00DC40C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React application can contain dozens, or even hundreds, of components.</a:t>
            </a:r>
          </a:p>
          <a:p>
            <a:r>
              <a:rPr lang="en-US" dirty="0"/>
              <a:t>Each component might be small and relatively unremarkable on its own. When combined, however, they can form enormous, fantastically complex ecosystems of information.</a:t>
            </a:r>
          </a:p>
          <a:p>
            <a:r>
              <a:rPr lang="en-US" dirty="0"/>
              <a:t>In other words, React apps are made out of components, but what makes React special isn’t components themselves. What makes React special is the ways in which components interact.</a:t>
            </a:r>
          </a:p>
        </p:txBody>
      </p:sp>
      <p:pic>
        <p:nvPicPr>
          <p:cNvPr id="8" name="react_animations-components-render-components.mp4" descr="react_animations-components-render-components.mp4">
            <a:hlinkClick r:id="" action="ppaction://media"/>
            <a:extLst>
              <a:ext uri="{FF2B5EF4-FFF2-40B4-BE49-F238E27FC236}">
                <a16:creationId xmlns:a16="http://schemas.microsoft.com/office/drawing/2014/main" id="{C1ED0BE4-69B3-0C46-AB37-65CE1AFD8EF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6454774" y="2222500"/>
            <a:ext cx="4660900" cy="3638550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4EBA210-99F5-BA44-9002-97EE8716E6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C98E63-817B-E54B-83D6-7510079FDC7D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418008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116-F5F2-0442-99DB-CE9B1E8E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Render Other Component</a:t>
            </a:r>
            <a:endParaRPr lang="en-TR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129100C-A7CF-B14F-9D54-FE193599B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00" y="2433638"/>
            <a:ext cx="10577868" cy="2049462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4A58738-E165-874D-B893-6DD54E9A6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056C5-A4F4-9F49-A6DB-7D6B617BFCCB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3.2 - 1</a:t>
            </a:r>
          </a:p>
        </p:txBody>
      </p:sp>
    </p:spTree>
    <p:extLst>
      <p:ext uri="{BB962C8B-B14F-4D97-AF65-F5344CB8AC3E}">
        <p14:creationId xmlns:p14="http://schemas.microsoft.com/office/powerpoint/2010/main" val="162224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B116-F5F2-0442-99DB-CE9B1E8E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Render Other Component</a:t>
            </a:r>
            <a:endParaRPr lang="en-TR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1FBC2A7-4EEF-1240-B037-5EFE17B29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375" y="2446338"/>
            <a:ext cx="10512034" cy="3744912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38B7AD4-8797-9047-BCA0-9FDC78AC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ABD67-67ED-7C47-8BF4-56426F8F1AA2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3.2 - 2</a:t>
            </a:r>
          </a:p>
        </p:txBody>
      </p:sp>
    </p:spTree>
    <p:extLst>
      <p:ext uri="{BB962C8B-B14F-4D97-AF65-F5344CB8AC3E}">
        <p14:creationId xmlns:p14="http://schemas.microsoft.com/office/powerpoint/2010/main" val="2387675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9402B-889C-CF4B-A50C-21185C6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this.props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FE2-A7A9-A742-98AB-755D2AC0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 component can </a:t>
            </a:r>
            <a:r>
              <a:rPr lang="en-US" i="1" dirty="0"/>
              <a:t>pass information</a:t>
            </a:r>
            <a:r>
              <a:rPr lang="en-US" dirty="0"/>
              <a:t> to another component.</a:t>
            </a:r>
            <a:endParaRPr lang="en-US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D47183-FCDD-054E-AB44-71CFCA9D31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68248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30ED95C-0466-0B46-A671-D8AF86FB4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573B16-7311-DA45-BC4B-AA0E134CDEE4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3.3 - 1</a:t>
            </a:r>
          </a:p>
        </p:txBody>
      </p:sp>
    </p:spTree>
    <p:extLst>
      <p:ext uri="{BB962C8B-B14F-4D97-AF65-F5344CB8AC3E}">
        <p14:creationId xmlns:p14="http://schemas.microsoft.com/office/powerpoint/2010/main" val="1229601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9402B-889C-CF4B-A50C-21185C6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this.props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FE2-A7A9-A742-98AB-755D2AC0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 component can </a:t>
            </a:r>
            <a:r>
              <a:rPr lang="en-US" i="1" dirty="0"/>
              <a:t>pass information</a:t>
            </a:r>
            <a:r>
              <a:rPr lang="en-US" dirty="0"/>
              <a:t> to another component.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EAB0D6-9183-7349-B4C2-4C67DFDA813A}"/>
              </a:ext>
            </a:extLst>
          </p:cNvPr>
          <p:cNvSpPr/>
          <p:nvPr/>
        </p:nvSpPr>
        <p:spPr>
          <a:xfrm>
            <a:off x="6096000" y="-3175"/>
            <a:ext cx="6096000" cy="686117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Content Placeholder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953D80-69FF-3043-B7E1-3018CBB32C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657350"/>
            <a:ext cx="15538689" cy="3010619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6D10078-8510-0449-95B4-1D88DEE8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883DF1-0F45-8948-AD29-5E0D8EDB4FC1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3.3 - 2</a:t>
            </a:r>
          </a:p>
        </p:txBody>
      </p:sp>
    </p:spTree>
    <p:extLst>
      <p:ext uri="{BB962C8B-B14F-4D97-AF65-F5344CB8AC3E}">
        <p14:creationId xmlns:p14="http://schemas.microsoft.com/office/powerpoint/2010/main" val="287062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9402B-889C-CF4B-A50C-21185C6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defaultProps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FE2-A7A9-A742-98AB-755D2AC0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 component can </a:t>
            </a:r>
            <a:r>
              <a:rPr lang="en-US" i="1" dirty="0"/>
              <a:t>pass information</a:t>
            </a:r>
            <a:r>
              <a:rPr lang="en-US" dirty="0"/>
              <a:t> to another component.</a:t>
            </a:r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9F7E69C-84F4-DC42-BE93-20E9F7F2E8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83" r="76312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887F35F-6625-DE43-A57B-79F23C8BC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4E3F6-F6BA-DA4C-9A8E-7A33446EF78D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3.3 - 3</a:t>
            </a:r>
          </a:p>
        </p:txBody>
      </p:sp>
    </p:spTree>
    <p:extLst>
      <p:ext uri="{BB962C8B-B14F-4D97-AF65-F5344CB8AC3E}">
        <p14:creationId xmlns:p14="http://schemas.microsoft.com/office/powerpoint/2010/main" val="229565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9402B-889C-CF4B-A50C-21185C6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this.state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FE2-A7A9-A742-98AB-755D2AC0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Dynamic information is information that can change.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27636B-1F55-E64F-B83E-BC97EA041827}"/>
              </a:ext>
            </a:extLst>
          </p:cNvPr>
          <p:cNvSpPr/>
          <p:nvPr/>
        </p:nvSpPr>
        <p:spPr>
          <a:xfrm>
            <a:off x="6096000" y="-3175"/>
            <a:ext cx="6096000" cy="6861175"/>
          </a:xfrm>
          <a:prstGeom prst="rect">
            <a:avLst/>
          </a:prstGeom>
          <a:solidFill>
            <a:srgbClr val="20202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50DE68CD-DBED-9540-82BE-A25E379C51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639097"/>
            <a:ext cx="11295517" cy="4641750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720F4C4-77D5-6043-BBD5-26053C29C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5F09-9D17-D24D-A50E-B448B3AACA36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3.4</a:t>
            </a:r>
          </a:p>
        </p:txBody>
      </p:sp>
    </p:spTree>
    <p:extLst>
      <p:ext uri="{BB962C8B-B14F-4D97-AF65-F5344CB8AC3E}">
        <p14:creationId xmlns:p14="http://schemas.microsoft.com/office/powerpoint/2010/main" val="9300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9402B-889C-CF4B-A50C-21185C67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Update state with </a:t>
            </a:r>
            <a:r>
              <a:rPr lang="en-US" sz="5400"/>
              <a:t>this.setState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4FE2-A7A9-A742-98AB-755D2AC0A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A component changes its state by calling the function </a:t>
            </a:r>
            <a:r>
              <a:rPr lang="en-US"/>
              <a:t>this.setState</a:t>
            </a:r>
            <a:r>
              <a:rPr lang="en-US" dirty="0"/>
              <a:t>().</a:t>
            </a:r>
          </a:p>
        </p:txBody>
      </p:sp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D921F655-1F76-1541-B33D-266875AB39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58034" b="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39AF119-85E0-054A-9E2D-060C32F73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38572-5455-6A4A-B8A1-95770AAC15E5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224148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B4DC5-FDC9-C749-8744-805DFAC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9BDBFC"/>
                </a:solidFill>
                <a:latin typeface="Menlo" panose="020B0609030804020204" pitchFamily="49" charset="0"/>
              </a:rPr>
              <a:t>console</a:t>
            </a:r>
            <a:r>
              <a:rPr lang="en-US" sz="3000" dirty="0" err="1">
                <a:solidFill>
                  <a:srgbClr val="D3D3D3"/>
                </a:solidFill>
                <a:latin typeface="Menlo" panose="020B0609030804020204" pitchFamily="49" charset="0"/>
              </a:rPr>
              <a:t>.</a:t>
            </a:r>
            <a:r>
              <a:rPr lang="en-US" sz="3000" dirty="0" err="1">
                <a:solidFill>
                  <a:srgbClr val="DBDBA8"/>
                </a:solidFill>
                <a:latin typeface="Menlo" panose="020B0609030804020204" pitchFamily="49" charset="0"/>
              </a:rPr>
              <a:t>info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(</a:t>
            </a:r>
            <a:r>
              <a:rPr lang="en-US" sz="3000" dirty="0">
                <a:solidFill>
                  <a:srgbClr val="CC8E77"/>
                </a:solidFill>
                <a:latin typeface="Menlo" panose="020B0609030804020204" pitchFamily="49" charset="0"/>
              </a:rPr>
              <a:t>`Review`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) </a:t>
            </a:r>
            <a:b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</a:br>
            <a:r>
              <a:rPr lang="en-US" sz="3000" dirty="0">
                <a:solidFill>
                  <a:srgbClr val="565656"/>
                </a:solidFill>
                <a:latin typeface="CenturyGothic"/>
              </a:rPr>
              <a:t>// Review 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4944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B9A6-9308-6148-8BFC-A405571A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Component Lifecycle</a:t>
            </a:r>
            <a:endParaRPr lang="en-TR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4289B86-930D-CB46-A539-785E1C93E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150" y="2420938"/>
            <a:ext cx="5679700" cy="4436516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8172E62-A9D8-A543-B5E1-FDB191D31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81AB38-AE91-DD49-B55D-60F60E3AB0EE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10347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A83A4-BA47-B242-B838-0BEE6E7D1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What is React?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8E41B-03D0-F749-8DB7-3DE97495CD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JavaScript library for building user interfaces</a:t>
            </a:r>
            <a:endParaRPr lang="en-TR" dirty="0"/>
          </a:p>
        </p:txBody>
      </p:sp>
      <p:pic>
        <p:nvPicPr>
          <p:cNvPr id="7" name="react_animations-intro.mp4" descr="react_animations-intro.mp4">
            <a:hlinkClick r:id="" action="ppaction://media"/>
            <a:extLst>
              <a:ext uri="{FF2B5EF4-FFF2-40B4-BE49-F238E27FC236}">
                <a16:creationId xmlns:a16="http://schemas.microsoft.com/office/drawing/2014/main" id="{93AB6832-03B5-3A4B-9C5B-50DBF9927A0A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4775" y="2222500"/>
            <a:ext cx="4660900" cy="3638550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9616806-EB85-F945-9DF5-5BDA0BF5A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096278-CD45-954C-ABDF-5A785A8E79F9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1.1</a:t>
            </a:r>
          </a:p>
        </p:txBody>
      </p:sp>
    </p:spTree>
    <p:extLst>
      <p:ext uri="{BB962C8B-B14F-4D97-AF65-F5344CB8AC3E}">
        <p14:creationId xmlns:p14="http://schemas.microsoft.com/office/powerpoint/2010/main" val="125634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975EFCE-C00D-DB40-9CBF-2850C9365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345" y="0"/>
            <a:ext cx="9459310" cy="6858000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1E65783-465B-EE4C-8868-766441967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742E7B-F350-6C49-B351-61C84B1D01DC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4.2</a:t>
            </a:r>
          </a:p>
        </p:txBody>
      </p:sp>
    </p:spTree>
    <p:extLst>
      <p:ext uri="{BB962C8B-B14F-4D97-AF65-F5344CB8AC3E}">
        <p14:creationId xmlns:p14="http://schemas.microsoft.com/office/powerpoint/2010/main" val="3201123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B4DC5-FDC9-C749-8744-805DFAC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9BDBFC"/>
                </a:solidFill>
                <a:latin typeface="Menlo" panose="020B0609030804020204" pitchFamily="49" charset="0"/>
              </a:rPr>
              <a:t>console</a:t>
            </a:r>
            <a:r>
              <a:rPr lang="en-US" sz="3000" dirty="0" err="1">
                <a:solidFill>
                  <a:srgbClr val="D3D3D3"/>
                </a:solidFill>
                <a:latin typeface="Menlo" panose="020B0609030804020204" pitchFamily="49" charset="0"/>
              </a:rPr>
              <a:t>.</a:t>
            </a:r>
            <a:r>
              <a:rPr lang="en-US" sz="3000" dirty="0" err="1">
                <a:solidFill>
                  <a:srgbClr val="DBDBA8"/>
                </a:solidFill>
                <a:latin typeface="Menlo" panose="020B0609030804020204" pitchFamily="49" charset="0"/>
              </a:rPr>
              <a:t>info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(</a:t>
            </a:r>
            <a:r>
              <a:rPr lang="en-US" sz="3000" dirty="0">
                <a:solidFill>
                  <a:srgbClr val="CC8E77"/>
                </a:solidFill>
                <a:latin typeface="Menlo" panose="020B0609030804020204" pitchFamily="49" charset="0"/>
              </a:rPr>
              <a:t>`Review`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) </a:t>
            </a:r>
            <a:b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</a:br>
            <a:r>
              <a:rPr lang="en-US" sz="3000" dirty="0">
                <a:solidFill>
                  <a:srgbClr val="565656"/>
                </a:solidFill>
                <a:latin typeface="CenturyGothic"/>
              </a:rPr>
              <a:t>// Review 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190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591F-40F0-2C47-8CE2-BD3DBCCE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BE2E0-719D-C445-A26A-7F3B5B116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  <a:p>
            <a:r>
              <a:rPr lang="en-US" dirty="0" err="1"/>
              <a:t>useEffect</a:t>
            </a:r>
            <a:endParaRPr lang="en-US" dirty="0"/>
          </a:p>
          <a:p>
            <a:r>
              <a:rPr lang="en-US" dirty="0" err="1"/>
              <a:t>useContext</a:t>
            </a:r>
            <a:endParaRPr lang="en-US" dirty="0"/>
          </a:p>
          <a:p>
            <a:r>
              <a:rPr lang="en-US" dirty="0" err="1"/>
              <a:t>useReducer</a:t>
            </a:r>
            <a:endParaRPr lang="en-US" dirty="0"/>
          </a:p>
          <a:p>
            <a:r>
              <a:rPr lang="en-US" dirty="0" err="1"/>
              <a:t>useRef</a:t>
            </a:r>
            <a:endParaRPr lang="en-TR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2CDD3DF-AED8-6348-A990-3BBABF7F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BE2B1-D454-6245-8210-858A4A80B625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5.1</a:t>
            </a:r>
          </a:p>
        </p:txBody>
      </p:sp>
    </p:spTree>
    <p:extLst>
      <p:ext uri="{BB962C8B-B14F-4D97-AF65-F5344CB8AC3E}">
        <p14:creationId xmlns:p14="http://schemas.microsoft.com/office/powerpoint/2010/main" val="734909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1AC5B-7A7F-1445-919B-FEB04994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React.useState</a:t>
            </a:r>
          </a:p>
        </p:txBody>
      </p:sp>
      <p:pic>
        <p:nvPicPr>
          <p:cNvPr id="9" name="Content Placeholder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B59345-A0DD-A845-9FAC-7672C5347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274" y="2420938"/>
            <a:ext cx="10628453" cy="2773362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8245E29C-A891-BF4D-8CD1-400404A0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25192-A896-F24B-AE21-E08CCF74BE49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5.2</a:t>
            </a:r>
          </a:p>
        </p:txBody>
      </p:sp>
    </p:spTree>
    <p:extLst>
      <p:ext uri="{BB962C8B-B14F-4D97-AF65-F5344CB8AC3E}">
        <p14:creationId xmlns:p14="http://schemas.microsoft.com/office/powerpoint/2010/main" val="4151976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AA7C-E8AD-4542-AB87-C1664C131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React.</a:t>
            </a:r>
            <a:r>
              <a:rPr lang="en-US" dirty="0" err="1"/>
              <a:t>useEffect</a:t>
            </a:r>
            <a:endParaRPr lang="en-TR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E5FE514-290F-D84E-B7E2-63D3EC947C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19150" y="2927858"/>
            <a:ext cx="7550150" cy="3244205"/>
          </a:xfrm>
        </p:spPr>
      </p:pic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85721BFF-6204-5F40-A976-704818865B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7274" y="2933928"/>
            <a:ext cx="7576669" cy="3231922"/>
          </a:xfr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4D08416-9E08-2841-80F5-C27D25BCF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4E7FF5-99C4-0F48-97BA-23A81E8E6CC8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5.3</a:t>
            </a:r>
          </a:p>
        </p:txBody>
      </p:sp>
    </p:spTree>
    <p:extLst>
      <p:ext uri="{BB962C8B-B14F-4D97-AF65-F5344CB8AC3E}">
        <p14:creationId xmlns:p14="http://schemas.microsoft.com/office/powerpoint/2010/main" val="2922229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828E-26F7-4F48-95DD-60822BCB4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React.</a:t>
            </a:r>
            <a:r>
              <a:rPr lang="en-US" dirty="0" err="1"/>
              <a:t>useEffect</a:t>
            </a:r>
            <a:endParaRPr lang="en-TR" dirty="0"/>
          </a:p>
        </p:txBody>
      </p:sp>
      <p:pic>
        <p:nvPicPr>
          <p:cNvPr id="7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B98E28D-2847-264A-A225-DB203C1D9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4234" y="2420938"/>
            <a:ext cx="10571094" cy="2857499"/>
          </a:xfr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B6BC938-D765-B94B-A0C1-5811FD46A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FD90-2374-8E47-A70A-43534FF02B00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5.4</a:t>
            </a:r>
          </a:p>
        </p:txBody>
      </p:sp>
    </p:spTree>
    <p:extLst>
      <p:ext uri="{BB962C8B-B14F-4D97-AF65-F5344CB8AC3E}">
        <p14:creationId xmlns:p14="http://schemas.microsoft.com/office/powerpoint/2010/main" val="1245633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7B4DC5-FDC9-C749-8744-805DFAC68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dirty="0" err="1">
                <a:solidFill>
                  <a:srgbClr val="9BDBFC"/>
                </a:solidFill>
                <a:latin typeface="Menlo" panose="020B0609030804020204" pitchFamily="49" charset="0"/>
              </a:rPr>
              <a:t>console</a:t>
            </a:r>
            <a:r>
              <a:rPr lang="en-US" sz="3000" dirty="0" err="1">
                <a:solidFill>
                  <a:srgbClr val="D3D3D3"/>
                </a:solidFill>
                <a:latin typeface="Menlo" panose="020B0609030804020204" pitchFamily="49" charset="0"/>
              </a:rPr>
              <a:t>.</a:t>
            </a:r>
            <a:r>
              <a:rPr lang="en-US" sz="3000" dirty="0" err="1">
                <a:solidFill>
                  <a:srgbClr val="DBDBA8"/>
                </a:solidFill>
                <a:latin typeface="Menlo" panose="020B0609030804020204" pitchFamily="49" charset="0"/>
              </a:rPr>
              <a:t>info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(</a:t>
            </a:r>
            <a:r>
              <a:rPr lang="en-US" sz="3000" dirty="0">
                <a:solidFill>
                  <a:srgbClr val="CC8E77"/>
                </a:solidFill>
                <a:latin typeface="Menlo" panose="020B0609030804020204" pitchFamily="49" charset="0"/>
              </a:rPr>
              <a:t>`Review`</a:t>
            </a:r>
            <a: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  <a:t>) </a:t>
            </a:r>
            <a:br>
              <a:rPr lang="en-US" sz="3000" dirty="0">
                <a:solidFill>
                  <a:srgbClr val="D3D3D3"/>
                </a:solidFill>
                <a:latin typeface="Menlo" panose="020B0609030804020204" pitchFamily="49" charset="0"/>
              </a:rPr>
            </a:br>
            <a:r>
              <a:rPr lang="en-US" sz="3000" dirty="0">
                <a:solidFill>
                  <a:srgbClr val="565656"/>
                </a:solidFill>
                <a:latin typeface="CenturyGothic"/>
              </a:rPr>
              <a:t>// Review 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5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A244-65B4-DB45-8189-5001DB07B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B8A9E-72DF-0D4E-8692-BA289CF17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https://reactjs.org</a:t>
            </a:r>
            <a:endParaRPr lang="en-US" dirty="0"/>
          </a:p>
          <a:p>
            <a:r>
              <a:rPr lang="en-US" dirty="0">
                <a:hlinkClick r:id="rId3"/>
              </a:rPr>
              <a:t>https://www.codecademy.com/courses/react-101/lessons/your-first-react-component/exercises/import-react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60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B8F5419B-BCBD-42A2-BFFF-781C60733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79C4C1E-2E52-4247-BC58-328CD615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43467"/>
            <a:ext cx="10572000" cy="3776731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Thanks for listening…</a:t>
            </a:r>
          </a:p>
        </p:txBody>
      </p:sp>
    </p:spTree>
    <p:extLst>
      <p:ext uri="{BB962C8B-B14F-4D97-AF65-F5344CB8AC3E}">
        <p14:creationId xmlns:p14="http://schemas.microsoft.com/office/powerpoint/2010/main" val="1267375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6B355-6CCE-E943-A485-B02A9C0E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React Work?</a:t>
            </a:r>
            <a:endParaRPr lang="en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EC0D0-DECD-A646-8750-4DAEE05EF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React creates a VIRTUAL DOM in memory.</a:t>
            </a:r>
          </a:p>
          <a:p>
            <a:r>
              <a:rPr lang="en-US" dirty="0"/>
              <a:t>React only changes what needs to be changed!</a:t>
            </a:r>
            <a:endParaRPr lang="en-TR" dirty="0"/>
          </a:p>
        </p:txBody>
      </p:sp>
      <p:pic>
        <p:nvPicPr>
          <p:cNvPr id="7" name="Content Placeholder 6" descr="https://miro.medium.com/max/2000/1*wHAx1KnP7obeybFXsL7-NA.png">
            <a:extLst>
              <a:ext uri="{FF2B5EF4-FFF2-40B4-BE49-F238E27FC236}">
                <a16:creationId xmlns:a16="http://schemas.microsoft.com/office/drawing/2014/main" id="{C3E2E43A-E8CC-B54C-BEA4-9968B75CB9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1131" y="2222500"/>
            <a:ext cx="4548187" cy="3638550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9D70E11-150E-D24B-B33E-90236828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FB20C0-8A50-8A4D-82B3-0C0DF33DB730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1.2</a:t>
            </a:r>
          </a:p>
        </p:txBody>
      </p:sp>
    </p:spTree>
    <p:extLst>
      <p:ext uri="{BB962C8B-B14F-4D97-AF65-F5344CB8AC3E}">
        <p14:creationId xmlns:p14="http://schemas.microsoft.com/office/powerpoint/2010/main" val="404078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182C-E4B6-0449-9CA0-CA4D48C5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React?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D28B2-3FA3-C342-A952-E8EA2A5A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Simplicity</a:t>
            </a:r>
          </a:p>
          <a:p>
            <a:r>
              <a:rPr lang="en-US" dirty="0"/>
              <a:t>Easy to learn</a:t>
            </a:r>
          </a:p>
          <a:p>
            <a:r>
              <a:rPr lang="en-US" dirty="0"/>
              <a:t>Fast</a:t>
            </a:r>
          </a:p>
          <a:p>
            <a:r>
              <a:rPr lang="en-US" dirty="0"/>
              <a:t>Modular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Flexible</a:t>
            </a:r>
            <a:endParaRPr lang="en-TR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41DD780-9E45-E644-9830-AA8B7755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187A9-7765-C54B-BE67-045B3CB7264E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1.3</a:t>
            </a:r>
          </a:p>
        </p:txBody>
      </p:sp>
    </p:spTree>
    <p:extLst>
      <p:ext uri="{BB962C8B-B14F-4D97-AF65-F5344CB8AC3E}">
        <p14:creationId xmlns:p14="http://schemas.microsoft.com/office/powerpoint/2010/main" val="3978728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60FB3-0E6D-AC48-A5F2-339AC7EFD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A brief history of React</a:t>
            </a:r>
            <a:endParaRPr lang="en-TR" sz="3200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81B4B319-F52E-684D-9B12-EF7668DAFD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6429211"/>
              </p:ext>
            </p:extLst>
          </p:nvPr>
        </p:nvGraphicFramePr>
        <p:xfrm>
          <a:off x="4752112" y="2369127"/>
          <a:ext cx="6636613" cy="2133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7131492-995D-A242-BE0B-EE32D75447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F4F285-9AF9-CB43-BAF6-EA3588920CBC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1.4</a:t>
            </a:r>
          </a:p>
        </p:txBody>
      </p:sp>
    </p:spTree>
    <p:extLst>
      <p:ext uri="{BB962C8B-B14F-4D97-AF65-F5344CB8AC3E}">
        <p14:creationId xmlns:p14="http://schemas.microsoft.com/office/powerpoint/2010/main" val="9882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3FB9-EADC-F04E-8999-23731D6F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Create React App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1709F-72A4-B548-99D7-BD2681627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54" y="2448648"/>
            <a:ext cx="10558144" cy="1088808"/>
          </a:xfr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21B0E8D-219B-5943-9794-185E5B950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4" y="3864774"/>
            <a:ext cx="10552708" cy="225893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BE410CE8-CBC8-7E4A-A415-4B6EAD9F8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4B543-9C20-844B-9615-96D8C5C43E3D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1.5</a:t>
            </a:r>
          </a:p>
        </p:txBody>
      </p:sp>
    </p:spTree>
    <p:extLst>
      <p:ext uri="{BB962C8B-B14F-4D97-AF65-F5344CB8AC3E}">
        <p14:creationId xmlns:p14="http://schemas.microsoft.com/office/powerpoint/2010/main" val="113186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03594-33E8-054E-B01B-4DE74915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React Application</a:t>
            </a:r>
            <a:endParaRPr lang="en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B20ABD-3494-4A49-B01F-F027D138E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854" y="2448647"/>
            <a:ext cx="10571998" cy="72682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3F0DB98-C77C-C84C-9FB1-E3650189B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53" y="3764293"/>
            <a:ext cx="10571437" cy="191607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1A538782-A648-134E-A6E9-EB3E4FAA9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5711" y="6248980"/>
            <a:ext cx="621592" cy="539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8B7F6-03FD-1041-8A6F-DB69E24EE475}"/>
              </a:ext>
            </a:extLst>
          </p:cNvPr>
          <p:cNvSpPr txBox="1"/>
          <p:nvPr/>
        </p:nvSpPr>
        <p:spPr>
          <a:xfrm>
            <a:off x="84697" y="6401385"/>
            <a:ext cx="62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1200" dirty="0"/>
              <a:t>1.6</a:t>
            </a:r>
          </a:p>
        </p:txBody>
      </p:sp>
    </p:spTree>
    <p:extLst>
      <p:ext uri="{BB962C8B-B14F-4D97-AF65-F5344CB8AC3E}">
        <p14:creationId xmlns:p14="http://schemas.microsoft.com/office/powerpoint/2010/main" val="3546391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{2C71BB25-3557-C341-B5FF-BE8199661DFB}tf10001121_mac</Template>
  <TotalTime>867</TotalTime>
  <Words>1045</Words>
  <Application>Microsoft Macintosh PowerPoint</Application>
  <PresentationFormat>Widescreen</PresentationFormat>
  <Paragraphs>190</Paragraphs>
  <Slides>48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Century Gothic</vt:lpstr>
      <vt:lpstr>CenturyGothic</vt:lpstr>
      <vt:lpstr>Menlo</vt:lpstr>
      <vt:lpstr>Wingdings</vt:lpstr>
      <vt:lpstr>Wingdings 2</vt:lpstr>
      <vt:lpstr>Quotable</vt:lpstr>
      <vt:lpstr>1_Quotable</vt:lpstr>
      <vt:lpstr>Modern Web Development Using React</vt:lpstr>
      <vt:lpstr>class HelloMessage extends React.Component {  render() {    return (     &lt;div&gt; Hello, I am {this.props.name} &lt;/div&gt;    );   }  }   ReactDOM.render(   &lt;HelloMessage name=”Olgun DUTKAN" /&gt;,   document.getElementById(‘root’)  );</vt:lpstr>
      <vt:lpstr>Agenda</vt:lpstr>
      <vt:lpstr>What is React?</vt:lpstr>
      <vt:lpstr>How does React Work?</vt:lpstr>
      <vt:lpstr>Why React?</vt:lpstr>
      <vt:lpstr>A brief history of React</vt:lpstr>
      <vt:lpstr>Create React App</vt:lpstr>
      <vt:lpstr>Run the React Application</vt:lpstr>
      <vt:lpstr>PowerPoint Presentation</vt:lpstr>
      <vt:lpstr>React Render HTML</vt:lpstr>
      <vt:lpstr>PowerPoint Presentation</vt:lpstr>
      <vt:lpstr>console.info(`Review`)  // Review </vt:lpstr>
      <vt:lpstr>What is JSX?</vt:lpstr>
      <vt:lpstr>JSX Rendering</vt:lpstr>
      <vt:lpstr>React Components</vt:lpstr>
      <vt:lpstr>Create Your First Component</vt:lpstr>
      <vt:lpstr>Component Rendering</vt:lpstr>
      <vt:lpstr>React Props</vt:lpstr>
      <vt:lpstr>React Props</vt:lpstr>
      <vt:lpstr>React Events</vt:lpstr>
      <vt:lpstr>React Events</vt:lpstr>
      <vt:lpstr>React Conditional Rendering</vt:lpstr>
      <vt:lpstr>React Conditional Rendering</vt:lpstr>
      <vt:lpstr>React Conditional Rendering</vt:lpstr>
      <vt:lpstr>React Conditional Rendering</vt:lpstr>
      <vt:lpstr>React Lists</vt:lpstr>
      <vt:lpstr>Keys</vt:lpstr>
      <vt:lpstr>console.info(`Review`)  // Review </vt:lpstr>
      <vt:lpstr>Components Interact</vt:lpstr>
      <vt:lpstr>Component Render Other Component</vt:lpstr>
      <vt:lpstr>Component Render Other Component</vt:lpstr>
      <vt:lpstr>this.props</vt:lpstr>
      <vt:lpstr>this.props</vt:lpstr>
      <vt:lpstr>defaultProps</vt:lpstr>
      <vt:lpstr>this.state</vt:lpstr>
      <vt:lpstr>Update state with this.setState</vt:lpstr>
      <vt:lpstr>console.info(`Review`)  // Review </vt:lpstr>
      <vt:lpstr>The Component Lifecycle</vt:lpstr>
      <vt:lpstr>PowerPoint Presentation</vt:lpstr>
      <vt:lpstr>console.info(`Review`)  // Review </vt:lpstr>
      <vt:lpstr>Hooks</vt:lpstr>
      <vt:lpstr>React.useState</vt:lpstr>
      <vt:lpstr>React.useEffect</vt:lpstr>
      <vt:lpstr>React.useEffect</vt:lpstr>
      <vt:lpstr>console.info(`Review`)  // Review </vt:lpstr>
      <vt:lpstr>References</vt:lpstr>
      <vt:lpstr>Thanks for listening…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Olgun DUTKAN</dc:creator>
  <cp:lastModifiedBy>Olgun DUTKAN</cp:lastModifiedBy>
  <cp:revision>100</cp:revision>
  <dcterms:created xsi:type="dcterms:W3CDTF">2021-11-21T18:05:34Z</dcterms:created>
  <dcterms:modified xsi:type="dcterms:W3CDTF">2021-11-29T21:53:15Z</dcterms:modified>
</cp:coreProperties>
</file>